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8" r:id="rId3"/>
  </p:sldMasterIdLst>
  <p:sldIdLst>
    <p:sldId id="259" r:id="rId4"/>
    <p:sldId id="265" r:id="rId5"/>
    <p:sldId id="271" r:id="rId6"/>
    <p:sldId id="274" r:id="rId7"/>
    <p:sldId id="280" r:id="rId8"/>
    <p:sldId id="283" r:id="rId9"/>
    <p:sldId id="308" r:id="rId10"/>
    <p:sldId id="309" r:id="rId11"/>
    <p:sldId id="310" r:id="rId12"/>
    <p:sldId id="313" r:id="rId13"/>
    <p:sldId id="312" r:id="rId14"/>
    <p:sldId id="314" r:id="rId15"/>
    <p:sldId id="311" r:id="rId16"/>
    <p:sldId id="301" r:id="rId17"/>
    <p:sldId id="304" r:id="rId18"/>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73" d="100"/>
          <a:sy n="73" d="100"/>
        </p:scale>
        <p:origin x="364" y="48"/>
      </p:cViewPr>
      <p:guideLst/>
    </p:cSldViewPr>
  </p:slideViewPr>
  <p:notesTextViewPr>
    <p:cViewPr>
      <p:scale>
        <a:sx n="1" d="1"/>
        <a:sy n="1" d="1"/>
      </p:scale>
      <p:origin x="0" y="0"/>
    </p:cViewPr>
  </p:notesTextViewPr>
  <p:notesViewPr>
    <p:cSldViewPr>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 /><Relationship Id="rId13" Type="http://schemas.openxmlformats.org/officeDocument/2006/relationships/slide" Target="slides/slide10.xml" /><Relationship Id="rId18" Type="http://schemas.openxmlformats.org/officeDocument/2006/relationships/slide" Target="slides/slide15.xml" /><Relationship Id="rId3" Type="http://schemas.openxmlformats.org/officeDocument/2006/relationships/slideMaster" Target="slideMasters/slideMaster3.xml" /><Relationship Id="rId21" Type="http://schemas.openxmlformats.org/officeDocument/2006/relationships/viewProps" Target="viewProps.xml" /><Relationship Id="rId7" Type="http://schemas.openxmlformats.org/officeDocument/2006/relationships/slide" Target="slides/slide4.xml" /><Relationship Id="rId12" Type="http://schemas.openxmlformats.org/officeDocument/2006/relationships/slide" Target="slides/slide9.xml" /><Relationship Id="rId17" Type="http://schemas.openxmlformats.org/officeDocument/2006/relationships/slide" Target="slides/slide14.xml" /><Relationship Id="rId2" Type="http://schemas.openxmlformats.org/officeDocument/2006/relationships/slideMaster" Target="slideMasters/slideMaster2.xml" /><Relationship Id="rId16" Type="http://schemas.openxmlformats.org/officeDocument/2006/relationships/slide" Target="slides/slide13.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tableStyles" Target="tableStyles.xml" /><Relationship Id="rId10" Type="http://schemas.openxmlformats.org/officeDocument/2006/relationships/slide" Target="slides/slide7.xml" /><Relationship Id="rId19" Type="http://schemas.openxmlformats.org/officeDocument/2006/relationships/tags" Target="tags/tag1.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BB07AFCB-C406-40EC-91D0-4EE6EFF20C2D}" type="datetimeFigureOut">
              <a:rPr lang="en-US" smtClean="0"/>
              <a:t>10/18/2022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C09BA96-1AA2-4A91-8ACA-36F76AB58A17}" type="datetimeFigureOut">
              <a:rPr lang="en-US" smtClean="0"/>
              <a:t>10/18/2022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044D1A9-0B21-4F4E-A652-450713C89285}" type="datetimeFigureOut">
              <a:rPr lang="en-US" smtClean="0"/>
              <a:t>10/18/2022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a:t>10/18/2022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a:t>10/18/2022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t>10/18/2022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72456B8-DF10-4DD1-B16B-E453E7AB821C}" type="datetimeFigureOut">
              <a:rPr lang="en-US" smtClean="0"/>
              <a:t>10/18/2022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a:t>10/18/2022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sz="8000">
                <a:solidFill>
                  <a:schemeClr val="tx1"/>
                </a:solidFill>
                <a:effectLst/>
              </a:rPr>
              <a:t>”</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sz="8000">
                <a:solidFill>
                  <a:schemeClr val="tx1"/>
                </a:solidFill>
                <a:effectLst/>
              </a:rPr>
              <a:t>”</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1321B0D-D3FB-4B8E-82A3-C861CCB715F4}" type="datetimeFigureOut">
              <a:rPr lang="en-US" smtClean="0"/>
              <a:t>10/18/2022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88FDDA2-DFE0-403F-A376-37DC186B11D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48CCA537-ACBD-4952-8A99-F96029C57D95}" type="datetimeFigureOut">
              <a:rPr lang="en-US" smtClean="0"/>
              <a:t>10/18/2022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321B0D-D3FB-4B8E-82A3-C861CCB715F4}" type="datetimeFigureOut">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FDDA2-DFE0-403F-A376-37DC186B11DD}" type="slidenum">
              <a:rPr lang="en-US" smtClean="0"/>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1321B0D-D3FB-4B8E-82A3-C861CCB715F4}" type="datetimeFigureOut">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FDDA2-DFE0-403F-A376-37DC186B11D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1321B0D-D3FB-4B8E-82A3-C861CCB715F4}" type="datetimeFigureOut">
              <a:rPr lang="en-US" smtClean="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FDDA2-DFE0-403F-A376-37DC186B11DD}" type="slidenum">
              <a:rPr lang="en-US" smtClean="0"/>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1321B0D-D3FB-4B8E-82A3-C861CCB715F4}" type="datetimeFigureOut">
              <a:rPr lang="en-US" smtClean="0"/>
              <a:t>10/18/2022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FDDA2-DFE0-403F-A376-37DC186B11DD}" type="slidenum">
              <a:rPr lang="en-US" smtClean="0"/>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1321B0D-D3FB-4B8E-82A3-C861CCB715F4}" type="datetimeFigureOut">
              <a:rPr lang="en-US" smtClean="0"/>
              <a:t>10/18/2022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FDDA2-DFE0-403F-A376-37DC186B11DD}" type="slidenum">
              <a:rPr lang="en-US" smtClean="0"/>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321B0D-D3FB-4B8E-82A3-C861CCB715F4}" type="datetimeFigureOut">
              <a:rPr lang="en-US" smtClean="0"/>
              <a:t>10/18/2022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FDDA2-DFE0-403F-A376-37DC186B11DD}" type="slidenum">
              <a:rPr lang="en-US" smtClean="0"/>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1321B0D-D3FB-4B8E-82A3-C861CCB715F4}" type="datetimeFigureOut">
              <a:rPr lang="en-US" smtClean="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FDDA2-DFE0-403F-A376-37DC186B11DD}" type="slidenum">
              <a:rPr lang="en-US" smtClean="0"/>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1321B0D-D3FB-4B8E-82A3-C861CCB715F4}" type="datetimeFigureOut">
              <a:rPr lang="en-US" smtClean="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88FDDA2-DFE0-403F-A376-37DC186B11DD}"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p>
        </p:txBody>
      </p:sp>
      <p:sp>
        <p:nvSpPr>
          <p:cNvPr id="10" name="Freeform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rtl="0" eaLnBrk="1" latinLnBrk="0" hangingPunct="1"/>
            <a:endParaRPr kumimoji="0" lang="en-US">
              <a:solidFill>
                <a:schemeClr val="tx1"/>
              </a:solidFill>
              <a:latin typeface="+mn-lt"/>
              <a:ea typeface="+mn-ea"/>
              <a:cs typeface="+mn-cs"/>
            </a:endParaRPr>
          </a:p>
        </p:txBody>
      </p:sp>
      <p:sp>
        <p:nvSpPr>
          <p:cNvPr id="11" name="Freeform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321B0D-D3FB-4B8E-82A3-C861CCB715F4}" type="datetimeFigureOut">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FDDA2-DFE0-403F-A376-37DC186B11DD}" type="slidenum">
              <a:rPr lang="en-US" smtClean="0"/>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321B0D-D3FB-4B8E-82A3-C861CCB715F4}" type="datetimeFigureOut">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FDDA2-DFE0-403F-A376-37DC186B11DD}"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4A031414-4131-4F4C-814A-4E996BB69D09}" type="datetimeFigureOut">
              <a:rPr lang="en-US" smtClean="0"/>
              <a:t>10/18/2022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A4D42174-9748-4936-B431-F440235A4D82}" type="datetimeFigureOut">
              <a:rPr lang="en-US" smtClean="0"/>
              <a:t>10/18/2022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6A9D7D61-7CFE-4781-BD6D-82E05C49F73F}" type="datetimeFigureOut">
              <a:rPr lang="en-US" smtClean="0"/>
              <a:t>10/18/2022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515E18B2-FE54-4CC0-96FC-6D06F9FDB21E}" type="datetimeFigureOut">
              <a:rPr lang="en-US" smtClean="0"/>
              <a:t>10/18/2022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F545ECB5-082A-495D-96D7-8F2C6FE955BC}" type="datetimeFigureOut">
              <a:rPr lang="en-US" smtClean="0"/>
              <a:t>10/18/2022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E64FBD93-56C7-4DBA-8C8F-36B1805D4D37}" type="datetimeFigureOut">
              <a:rPr lang="en-US" smtClean="0"/>
              <a:t>10/18/2022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13" Type="http://schemas.openxmlformats.org/officeDocument/2006/relationships/slideLayout" Target="../slideLayouts/slideLayout24.xml" /><Relationship Id="rId18" Type="http://schemas.openxmlformats.org/officeDocument/2006/relationships/theme" Target="../theme/theme2.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slideLayout" Target="../slideLayouts/slideLayout23.xml" /><Relationship Id="rId17" Type="http://schemas.openxmlformats.org/officeDocument/2006/relationships/slideLayout" Target="../slideLayouts/slideLayout28.xml" /><Relationship Id="rId2" Type="http://schemas.openxmlformats.org/officeDocument/2006/relationships/slideLayout" Target="../slideLayouts/slideLayout13.xml" /><Relationship Id="rId16" Type="http://schemas.openxmlformats.org/officeDocument/2006/relationships/slideLayout" Target="../slideLayouts/slideLayout27.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5" Type="http://schemas.openxmlformats.org/officeDocument/2006/relationships/slideLayout" Target="../slideLayouts/slideLayout2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 Id="rId14" Type="http://schemas.openxmlformats.org/officeDocument/2006/relationships/slideLayout" Target="../slideLayouts/slideLayout25.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 /><Relationship Id="rId3" Type="http://schemas.openxmlformats.org/officeDocument/2006/relationships/slideLayout" Target="../slideLayouts/slideLayout31.xml" /><Relationship Id="rId7" Type="http://schemas.openxmlformats.org/officeDocument/2006/relationships/slideLayout" Target="../slideLayouts/slideLayout35.xml" /><Relationship Id="rId12" Type="http://schemas.openxmlformats.org/officeDocument/2006/relationships/theme" Target="../theme/theme3.xml" /><Relationship Id="rId2" Type="http://schemas.openxmlformats.org/officeDocument/2006/relationships/slideLayout" Target="../slideLayouts/slideLayout30.xml" /><Relationship Id="rId1" Type="http://schemas.openxmlformats.org/officeDocument/2006/relationships/slideLayout" Target="../slideLayouts/slideLayout29.xml" /><Relationship Id="rId6" Type="http://schemas.openxmlformats.org/officeDocument/2006/relationships/slideLayout" Target="../slideLayouts/slideLayout34.xml" /><Relationship Id="rId11" Type="http://schemas.openxmlformats.org/officeDocument/2006/relationships/slideLayout" Target="../slideLayouts/slideLayout39.xml" /><Relationship Id="rId5" Type="http://schemas.openxmlformats.org/officeDocument/2006/relationships/slideLayout" Target="../slideLayouts/slideLayout33.xml" /><Relationship Id="rId10" Type="http://schemas.openxmlformats.org/officeDocument/2006/relationships/slideLayout" Target="../slideLayouts/slideLayout38.xml" /><Relationship Id="rId4" Type="http://schemas.openxmlformats.org/officeDocument/2006/relationships/slideLayout" Target="../slideLayouts/slideLayout32.xml" /><Relationship Id="rId9" Type="http://schemas.openxmlformats.org/officeDocument/2006/relationships/slideLayout" Target="../slideLayouts/slideLayout3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10/18/2022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defPPr>
              <a:defRPr lang="en-US"/>
            </a:defPPr>
            <a:lvl1pPr marL="0" algn="r" defTabSz="914400" rtl="0" eaLnBrk="1" latinLnBrk="0" hangingPunct="1">
              <a:defRPr sz="1000" b="0" i="0" kern="1200">
                <a:solidFill>
                  <a:schemeClr val="bg2">
                    <a:lumMod val="5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1BEF0D-F0BB-DE4B-95CE-6DB70DBA9567}" type="datetimeFigureOut">
              <a:rPr lang="en-US"/>
              <a:t>10/18/2022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defPPr>
              <a:defRPr lang="en-US"/>
            </a:defPPr>
            <a:lvl1pPr marL="0" algn="l" defTabSz="914400" rtl="0" eaLnBrk="1" latinLnBrk="0" hangingPunct="1">
              <a:defRPr sz="1000" b="0" i="0" kern="1200">
                <a:solidFill>
                  <a:schemeClr val="bg2">
                    <a:lumMod val="5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defPPr>
              <a:defRPr lang="en-US"/>
            </a:defPPr>
            <a:lvl1pPr marL="0" algn="r" defTabSz="914400" rtl="0" eaLnBrk="1" latinLnBrk="0" hangingPunct="1">
              <a:defRPr sz="3200" b="0" i="0" kern="1200">
                <a:solidFill>
                  <a:schemeClr val="bg2">
                    <a:lumMod val="5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rtl="0" eaLnBrk="1" latinLnBrk="0" hangingPunct="1"/>
            <a:endParaRPr kumimoji="0" lang="en-US">
              <a:solidFill>
                <a:schemeClr val="tx1"/>
              </a:solidFill>
              <a:latin typeface="+mn-lt"/>
              <a:ea typeface="+mn-ea"/>
              <a:cs typeface="+mn-cs"/>
            </a:endParaRPr>
          </a:p>
        </p:txBody>
      </p:sp>
      <p:sp>
        <p:nvSpPr>
          <p:cNvPr id="8" name="Freeform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321B0D-D3FB-4B8E-82A3-C861CCB715F4}" type="datetimeFigureOut">
              <a:rPr lang="en-US" smtClean="0"/>
              <a:t>10/18/2022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defPPr>
              <a:defRPr lang="en-US"/>
            </a:defPPr>
            <a:lvl1pPr marL="0" algn="r"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8FDDA2-DFE0-403F-A376-37DC186B11DD}"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0" lang="en-US"/>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0" lang="en-US"/>
            </a:p>
          </p:txBody>
        </p:sp>
      </p:gr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g" /><Relationship Id="rId1" Type="http://schemas.openxmlformats.org/officeDocument/2006/relationships/slideLayout" Target="../slideLayouts/slideLayout30.xml" /></Relationships>
</file>

<file path=ppt/slides/_rels/slide11.xml.rels><?xml version="1.0" encoding="UTF-8" standalone="yes"?>
<Relationships xmlns="http://schemas.openxmlformats.org/package/2006/relationships"><Relationship Id="rId2" Type="http://schemas.openxmlformats.org/officeDocument/2006/relationships/image" Target="../media/image9.jpg" /><Relationship Id="rId1" Type="http://schemas.openxmlformats.org/officeDocument/2006/relationships/slideLayout" Target="../slideLayouts/slideLayout30.xml"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0.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0.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 /></Relationships>
</file>

<file path=ppt/slides/_rels/slide15.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30.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30.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 /></Relationships>
</file>

<file path=ppt/slides/_rels/slide7.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Layout" Target="../slideLayouts/slideLayout3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32.xml" /></Relationships>
</file>

<file path=ppt/slides/_rels/slide9.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32.xml"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2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9pPr>
          </a:lstStyle>
          <a:p>
            <a:pPr algn="ctr"/>
            <a:endParaRPr lang="en-US"/>
          </a:p>
        </p:txBody>
      </p:sp>
      <p:sp>
        <p:nvSpPr>
          <p:cNvPr id="2" name="Title 1"/>
          <p:cNvSpPr>
            <a:spLocks noGrp="1"/>
          </p:cNvSpPr>
          <p:nvPr>
            <p:ph type="ctrTitle"/>
          </p:nvPr>
        </p:nvSpPr>
        <p:spPr>
          <a:xfrm>
            <a:off x="5932669" y="150191"/>
            <a:ext cx="6265862" cy="1764508"/>
          </a:xfrm>
        </p:spPr>
        <p:txBody>
          <a:bodyPr vert="horz" lIns="91440" tIns="45720" rIns="91440" bIns="45720" rtlCol="0" anchor="b">
            <a:noAutofit/>
          </a:bodyPr>
          <a:lstStyle/>
          <a:p>
            <a:r>
              <a:rPr lang="en-US" sz="3200" b="1" dirty="0">
                <a:solidFill>
                  <a:srgbClr val="FF0000"/>
                </a:solidFill>
                <a:latin typeface="Segoe UI Semibold" panose="020B0702040204020203" pitchFamily="34" charset="0"/>
                <a:cs typeface="Segoe UI Semibold" panose="020B0702040204020203" pitchFamily="34" charset="0"/>
              </a:rPr>
              <a:t>IoT Based Electricity Energy Meter using   ESP32 &amp; Blynk</a:t>
            </a:r>
          </a:p>
          <a:p>
            <a:endParaRPr lang="en-US" sz="3200" b="1" dirty="0">
              <a:solidFill>
                <a:srgbClr val="C00000"/>
              </a:solidFill>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5962843" y="1739935"/>
            <a:ext cx="6036469" cy="4965697"/>
          </a:xfrm>
        </p:spPr>
        <p:txBody>
          <a:bodyPr>
            <a:normAutofit/>
          </a:bodyPr>
          <a:lstStyle/>
          <a:p>
            <a:pPr algn="ctr"/>
            <a:r>
              <a:rPr lang="en-US" sz="2400" b="1" dirty="0">
                <a:solidFill>
                  <a:schemeClr val="tx1"/>
                </a:solidFill>
                <a:latin typeface="Times New Roman" panose="02020603050405020304" charset="0"/>
                <a:ea typeface="+mn-lt"/>
                <a:cs typeface="Times New Roman" panose="02020603050405020304" charset="0"/>
              </a:rPr>
              <a:t>Presented by</a:t>
            </a:r>
            <a:endParaRPr lang="en-US" sz="2400" b="1" dirty="0">
              <a:solidFill>
                <a:schemeClr val="tx1"/>
              </a:solidFill>
              <a:latin typeface="Times New Roman" panose="02020603050405020304" charset="0"/>
              <a:cs typeface="Times New Roman" panose="02020603050405020304" charset="0"/>
            </a:endParaRPr>
          </a:p>
          <a:p>
            <a:pPr algn="ctr"/>
            <a:r>
              <a:rPr lang="en-US" sz="2400" b="1" dirty="0">
                <a:solidFill>
                  <a:schemeClr val="tx1"/>
                </a:solidFill>
                <a:latin typeface="Times New Roman" panose="02020603050405020304" charset="0"/>
                <a:ea typeface="+mn-lt"/>
                <a:cs typeface="Times New Roman" panose="02020603050405020304" charset="0"/>
              </a:rPr>
              <a:t>3rd B. Tech ECE-A Section, Batch No: A1</a:t>
            </a:r>
            <a:endParaRPr lang="en-US" sz="2400" b="1" dirty="0">
              <a:solidFill>
                <a:schemeClr val="tx1"/>
              </a:solidFill>
              <a:ea typeface="+mn-lt"/>
              <a:cs typeface="+mn-lt"/>
            </a:endParaRPr>
          </a:p>
          <a:p>
            <a:pPr algn="ctr"/>
            <a:endParaRPr lang="en-US" sz="2400" b="1" dirty="0">
              <a:solidFill>
                <a:schemeClr val="bg1">
                  <a:lumMod val="95000"/>
                  <a:lumOff val="5000"/>
                </a:schemeClr>
              </a:solidFill>
              <a:ea typeface="+mn-lt"/>
              <a:cs typeface="+mn-lt"/>
            </a:endParaRPr>
          </a:p>
          <a:p>
            <a:r>
              <a:rPr lang="en-US" sz="2400" b="1" dirty="0">
                <a:solidFill>
                  <a:schemeClr val="bg1">
                    <a:lumMod val="95000"/>
                    <a:lumOff val="5000"/>
                  </a:schemeClr>
                </a:solidFill>
                <a:latin typeface="Times New Roman" panose="02020603050405020304" charset="0"/>
                <a:ea typeface="+mn-lt"/>
                <a:cs typeface="Times New Roman" panose="02020603050405020304" charset="0"/>
              </a:rPr>
              <a:t>1. B. Naga Mani                 19481A0417</a:t>
            </a:r>
            <a:endParaRPr lang="en-US" sz="2400" b="1" dirty="0">
              <a:solidFill>
                <a:schemeClr val="bg1">
                  <a:lumMod val="95000"/>
                  <a:lumOff val="5000"/>
                </a:schemeClr>
              </a:solidFill>
              <a:latin typeface="Times New Roman" panose="02020603050405020304" charset="0"/>
              <a:cs typeface="Times New Roman" panose="02020603050405020304" charset="0"/>
            </a:endParaRPr>
          </a:p>
          <a:p>
            <a:r>
              <a:rPr lang="en-US" sz="2400" b="1" dirty="0">
                <a:solidFill>
                  <a:schemeClr val="bg1">
                    <a:lumMod val="95000"/>
                    <a:lumOff val="5000"/>
                  </a:schemeClr>
                </a:solidFill>
                <a:latin typeface="Times New Roman" panose="02020603050405020304" charset="0"/>
                <a:ea typeface="+mn-lt"/>
                <a:cs typeface="Times New Roman" panose="02020603050405020304" charset="0"/>
              </a:rPr>
              <a:t>2. </a:t>
            </a:r>
            <a:r>
              <a:rPr lang="en-IN" sz="2400" b="1" dirty="0">
                <a:solidFill>
                  <a:schemeClr val="bg1">
                    <a:lumMod val="95000"/>
                    <a:lumOff val="5000"/>
                  </a:schemeClr>
                </a:solidFill>
                <a:latin typeface="Times New Roman" panose="02020603050405020304" charset="0"/>
                <a:ea typeface="+mn-lt"/>
                <a:cs typeface="Times New Roman" panose="02020603050405020304" charset="0"/>
              </a:rPr>
              <a:t>Abdul Sattar</a:t>
            </a:r>
            <a:r>
              <a:rPr lang="en-US" sz="2400" b="1" dirty="0">
                <a:solidFill>
                  <a:schemeClr val="bg1">
                    <a:lumMod val="95000"/>
                    <a:lumOff val="5000"/>
                  </a:schemeClr>
                </a:solidFill>
                <a:latin typeface="Times New Roman" panose="02020603050405020304" charset="0"/>
                <a:ea typeface="+mn-lt"/>
                <a:cs typeface="Times New Roman" panose="02020603050405020304" charset="0"/>
              </a:rPr>
              <a:t>    </a:t>
            </a:r>
            <a:r>
              <a:rPr lang="en-IN" sz="2400" b="1" dirty="0">
                <a:solidFill>
                  <a:schemeClr val="bg1">
                    <a:lumMod val="95000"/>
                    <a:lumOff val="5000"/>
                  </a:schemeClr>
                </a:solidFill>
                <a:latin typeface="Times New Roman" panose="02020603050405020304" charset="0"/>
                <a:ea typeface="+mn-lt"/>
                <a:cs typeface="Times New Roman" panose="02020603050405020304" charset="0"/>
              </a:rPr>
              <a:t>               20485A0401</a:t>
            </a:r>
            <a:endParaRPr lang="en-US" sz="2400" b="1" dirty="0">
              <a:solidFill>
                <a:schemeClr val="bg1">
                  <a:lumMod val="95000"/>
                  <a:lumOff val="5000"/>
                </a:schemeClr>
              </a:solidFill>
              <a:latin typeface="Times New Roman" panose="02020603050405020304" charset="0"/>
              <a:cs typeface="Times New Roman" panose="02020603050405020304" charset="0"/>
            </a:endParaRPr>
          </a:p>
          <a:p>
            <a:r>
              <a:rPr lang="en-US" sz="2400" b="1" dirty="0">
                <a:solidFill>
                  <a:schemeClr val="bg1">
                    <a:lumMod val="95000"/>
                    <a:lumOff val="5000"/>
                  </a:schemeClr>
                </a:solidFill>
                <a:latin typeface="Times New Roman" panose="02020603050405020304" charset="0"/>
                <a:ea typeface="+mn-lt"/>
                <a:cs typeface="Times New Roman" panose="02020603050405020304" charset="0"/>
              </a:rPr>
              <a:t>3. </a:t>
            </a:r>
            <a:r>
              <a:rPr lang="en-IN" sz="2400" b="1" dirty="0">
                <a:solidFill>
                  <a:schemeClr val="bg1">
                    <a:lumMod val="95000"/>
                    <a:lumOff val="5000"/>
                  </a:schemeClr>
                </a:solidFill>
                <a:latin typeface="Times New Roman" panose="02020603050405020304" charset="0"/>
                <a:ea typeface="+mn-lt"/>
                <a:cs typeface="Times New Roman" panose="02020603050405020304" charset="0"/>
              </a:rPr>
              <a:t>Ch. Jaimini Sowmya</a:t>
            </a:r>
            <a:r>
              <a:rPr lang="en-US" sz="2400" b="1" dirty="0">
                <a:solidFill>
                  <a:schemeClr val="bg1">
                    <a:lumMod val="95000"/>
                    <a:lumOff val="5000"/>
                  </a:schemeClr>
                </a:solidFill>
                <a:latin typeface="Times New Roman" panose="02020603050405020304" charset="0"/>
                <a:ea typeface="+mn-lt"/>
                <a:cs typeface="Times New Roman" panose="02020603050405020304" charset="0"/>
              </a:rPr>
              <a:t>      19481A04</a:t>
            </a:r>
            <a:r>
              <a:rPr lang="en-IN" sz="2400" b="1" dirty="0">
                <a:solidFill>
                  <a:schemeClr val="bg1">
                    <a:lumMod val="95000"/>
                    <a:lumOff val="5000"/>
                  </a:schemeClr>
                </a:solidFill>
                <a:latin typeface="Times New Roman" panose="02020603050405020304" charset="0"/>
                <a:ea typeface="+mn-lt"/>
                <a:cs typeface="Times New Roman" panose="02020603050405020304" charset="0"/>
              </a:rPr>
              <a:t>44</a:t>
            </a:r>
            <a:endParaRPr lang="en-US" sz="2400" b="1" dirty="0">
              <a:solidFill>
                <a:schemeClr val="bg1">
                  <a:lumMod val="95000"/>
                  <a:lumOff val="5000"/>
                </a:schemeClr>
              </a:solidFill>
              <a:latin typeface="Times New Roman" panose="02020603050405020304" charset="0"/>
              <a:cs typeface="Times New Roman" panose="02020603050405020304" charset="0"/>
            </a:endParaRPr>
          </a:p>
          <a:p>
            <a:r>
              <a:rPr lang="en-IN" sz="2400" b="1" dirty="0">
                <a:solidFill>
                  <a:schemeClr val="bg1">
                    <a:lumMod val="95000"/>
                    <a:lumOff val="5000"/>
                  </a:schemeClr>
                </a:solidFill>
                <a:latin typeface="Times New Roman" panose="02020603050405020304" charset="0"/>
                <a:ea typeface="Calibri" panose="020F0502020204030204"/>
                <a:cs typeface="Times New Roman" panose="02020603050405020304" charset="0"/>
              </a:rPr>
              <a:t>4. G.Ravi Kiran                    19481A0460</a:t>
            </a:r>
          </a:p>
          <a:p>
            <a:pPr algn="ctr"/>
            <a:endParaRPr lang="en-US" sz="2400" b="1" dirty="0">
              <a:solidFill>
                <a:schemeClr val="bg1">
                  <a:lumMod val="95000"/>
                  <a:lumOff val="5000"/>
                </a:schemeClr>
              </a:solidFill>
              <a:latin typeface="Times New Roman" panose="02020603050405020304" charset="0"/>
              <a:ea typeface="Calibri" panose="020F0502020204030204"/>
              <a:cs typeface="Times New Roman" panose="02020603050405020304" charset="0"/>
            </a:endParaRPr>
          </a:p>
          <a:p>
            <a:pPr algn="ctr"/>
            <a:r>
              <a:rPr lang="en-US" sz="2400" b="1" dirty="0">
                <a:solidFill>
                  <a:schemeClr val="bg1">
                    <a:lumMod val="95000"/>
                    <a:lumOff val="5000"/>
                  </a:schemeClr>
                </a:solidFill>
                <a:latin typeface="Times New Roman" panose="02020603050405020304" charset="0"/>
                <a:ea typeface="Calibri" panose="020F0502020204030204"/>
                <a:cs typeface="Times New Roman" panose="02020603050405020304" charset="0"/>
              </a:rPr>
              <a:t>Guided by- Dr. Ch. </a:t>
            </a:r>
            <a:r>
              <a:rPr lang="en-US" sz="2400" b="1" dirty="0" err="1">
                <a:solidFill>
                  <a:schemeClr val="bg1">
                    <a:lumMod val="95000"/>
                    <a:lumOff val="5000"/>
                  </a:schemeClr>
                </a:solidFill>
                <a:latin typeface="Times New Roman" panose="02020603050405020304" charset="0"/>
                <a:ea typeface="Calibri" panose="020F0502020204030204"/>
                <a:cs typeface="Times New Roman" panose="02020603050405020304" charset="0"/>
              </a:rPr>
              <a:t>Bala</a:t>
            </a:r>
            <a:r>
              <a:rPr lang="en-IN" altLang="en-US" sz="2400" b="1" dirty="0" err="1">
                <a:solidFill>
                  <a:schemeClr val="bg1">
                    <a:lumMod val="95000"/>
                    <a:lumOff val="5000"/>
                  </a:schemeClr>
                </a:solidFill>
                <a:latin typeface="Times New Roman" panose="02020603050405020304" charset="0"/>
                <a:ea typeface="Calibri" panose="020F0502020204030204"/>
                <a:cs typeface="Times New Roman" panose="02020603050405020304" charset="0"/>
              </a:rPr>
              <a:t>s</a:t>
            </a:r>
            <a:r>
              <a:rPr lang="en-US" sz="2400" b="1" dirty="0">
                <a:solidFill>
                  <a:schemeClr val="bg1">
                    <a:lumMod val="95000"/>
                    <a:lumOff val="5000"/>
                  </a:schemeClr>
                </a:solidFill>
                <a:latin typeface="Times New Roman" panose="02020603050405020304" charset="0"/>
                <a:ea typeface="Calibri" panose="020F0502020204030204"/>
                <a:cs typeface="Times New Roman" panose="02020603050405020304" charset="0"/>
              </a:rPr>
              <a:t>wamy</a:t>
            </a:r>
            <a:endParaRPr lang="en-US" sz="2400" b="1" dirty="0">
              <a:solidFill>
                <a:schemeClr val="bg1">
                  <a:lumMod val="95000"/>
                  <a:lumOff val="5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23" name="Snip Diagonal Corner Rectangle 6"/>
          <p:cNvSpPr>
            <a:spLocks noGrp="1" noRot="1" noChangeAspect="1" noMove="1" noResize="1" noEditPoints="1" noAdjustHandles="1" noChangeArrowheads="1" noChangeShapeType="1" noTextEdit="1"/>
          </p:cNvSpPr>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anose="020B0604020202020204" pitchFamily="34" charset="0"/>
                <a:cs typeface="Arial" panose="020B0604020202020204" pitchFamily="34" charset="0"/>
                <a:sym typeface="Wingdings" panose="05000000000000000000"/>
              </a:defRPr>
            </a:lvl9pPr>
          </a:lstStyle>
          <a:p>
            <a:pPr algn="ctr"/>
            <a:endParaRPr lang="en-US"/>
          </a:p>
        </p:txBody>
      </p:sp>
      <p:pic>
        <p:nvPicPr>
          <p:cNvPr id="5" name="Picture 5" descr="A picture containing wall, curtain, indoor&#10;&#10;Description automatically generated"/>
          <p:cNvPicPr>
            <a:picLocks noChangeAspect="1"/>
          </p:cNvPicPr>
          <p:nvPr/>
        </p:nvPicPr>
        <p:blipFill>
          <a:blip r:embed="rId2"/>
          <a:srcRect l="18341" r="21225" b="8"/>
          <a:stretch>
            <a:fillRect/>
          </a:stretch>
        </p:blipFill>
        <p:spPr>
          <a:xfrm>
            <a:off x="797205" y="738492"/>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pic>
        <p:nvPicPr>
          <p:cNvPr id="4" name="Picture 6" descr="Logo&#10;&#10;Description automatically generated"/>
          <p:cNvPicPr>
            <a:picLocks noChangeAspect="1"/>
          </p:cNvPicPr>
          <p:nvPr/>
        </p:nvPicPr>
        <p:blipFill>
          <a:blip r:embed="rId3"/>
          <a:stretch>
            <a:fillRect/>
          </a:stretch>
        </p:blipFill>
        <p:spPr>
          <a:xfrm>
            <a:off x="1271589" y="1216790"/>
            <a:ext cx="3874291" cy="3387749"/>
          </a:xfrm>
          <a:prstGeom prst="rect">
            <a:avLst/>
          </a:prstGeom>
        </p:spPr>
      </p:pic>
      <p:sp>
        <p:nvSpPr>
          <p:cNvPr id="7" name="TextBox 6"/>
          <p:cNvSpPr txBox="1"/>
          <p:nvPr/>
        </p:nvSpPr>
        <p:spPr>
          <a:xfrm>
            <a:off x="1092994" y="4914900"/>
            <a:ext cx="4231482"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a:solidFill>
                  <a:srgbClr val="FF0000"/>
                </a:solidFill>
                <a:latin typeface="Times New Roman" panose="02020603050405020304" charset="0"/>
                <a:cs typeface="Times New Roman" panose="02020603050405020304" charset="0"/>
              </a:rPr>
              <a:t>Department of ECE</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E5EE-A6EA-9C9A-970B-37750391C92F}"/>
              </a:ext>
            </a:extLst>
          </p:cNvPr>
          <p:cNvSpPr>
            <a:spLocks noGrp="1"/>
          </p:cNvSpPr>
          <p:nvPr>
            <p:ph type="title"/>
          </p:nvPr>
        </p:nvSpPr>
        <p:spPr>
          <a:xfrm>
            <a:off x="457200" y="609600"/>
            <a:ext cx="10591800" cy="856488"/>
          </a:xfrm>
        </p:spPr>
        <p:txBody>
          <a:bodyPr>
            <a:normAutofit/>
          </a:bodyPr>
          <a:lstStyle/>
          <a:p>
            <a:r>
              <a:rPr lang="en-US" sz="3600" dirty="0"/>
              <a:t>Implemented Prototype with Blynk App on smartphone </a:t>
            </a:r>
            <a:endParaRPr lang="en-IN" sz="3600" dirty="0"/>
          </a:p>
        </p:txBody>
      </p:sp>
      <p:pic>
        <p:nvPicPr>
          <p:cNvPr id="5" name="Content Placeholder 4">
            <a:extLst>
              <a:ext uri="{FF2B5EF4-FFF2-40B4-BE49-F238E27FC236}">
                <a16:creationId xmlns:a16="http://schemas.microsoft.com/office/drawing/2014/main" id="{F47A5AAC-8C6E-B8E8-DD32-F599C7243D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6400"/>
            <a:ext cx="10820400" cy="4953001"/>
          </a:xfrm>
        </p:spPr>
      </p:pic>
    </p:spTree>
    <p:extLst>
      <p:ext uri="{BB962C8B-B14F-4D97-AF65-F5344CB8AC3E}">
        <p14:creationId xmlns:p14="http://schemas.microsoft.com/office/powerpoint/2010/main" val="295009175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23F1-761F-84FF-9D0C-B9FC5196FB3D}"/>
              </a:ext>
            </a:extLst>
          </p:cNvPr>
          <p:cNvSpPr>
            <a:spLocks noGrp="1"/>
          </p:cNvSpPr>
          <p:nvPr>
            <p:ph type="title"/>
          </p:nvPr>
        </p:nvSpPr>
        <p:spPr>
          <a:xfrm>
            <a:off x="457200" y="609600"/>
            <a:ext cx="8229600" cy="953798"/>
          </a:xfrm>
        </p:spPr>
        <p:txBody>
          <a:bodyPr/>
          <a:lstStyle/>
          <a:p>
            <a:r>
              <a:rPr lang="en-IN" dirty="0"/>
              <a:t>Serial Monitor Results</a:t>
            </a:r>
          </a:p>
        </p:txBody>
      </p:sp>
      <p:pic>
        <p:nvPicPr>
          <p:cNvPr id="5" name="Content Placeholder 4">
            <a:extLst>
              <a:ext uri="{FF2B5EF4-FFF2-40B4-BE49-F238E27FC236}">
                <a16:creationId xmlns:a16="http://schemas.microsoft.com/office/drawing/2014/main" id="{8C407A47-91D8-8374-E97F-5E843C22D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971800"/>
            <a:ext cx="9982200" cy="3581400"/>
          </a:xfrm>
        </p:spPr>
      </p:pic>
      <p:sp>
        <p:nvSpPr>
          <p:cNvPr id="7" name="TextBox 6">
            <a:extLst>
              <a:ext uri="{FF2B5EF4-FFF2-40B4-BE49-F238E27FC236}">
                <a16:creationId xmlns:a16="http://schemas.microsoft.com/office/drawing/2014/main" id="{25909E0C-F005-CB59-F124-58365F94991C}"/>
              </a:ext>
            </a:extLst>
          </p:cNvPr>
          <p:cNvSpPr txBox="1"/>
          <p:nvPr/>
        </p:nvSpPr>
        <p:spPr>
          <a:xfrm>
            <a:off x="152400" y="1667434"/>
            <a:ext cx="11277600"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The sensor data comprising of </a:t>
            </a:r>
            <a:r>
              <a:rPr lang="en-US" sz="2400" dirty="0" err="1">
                <a:latin typeface="Times New Roman" panose="02020603050405020304" pitchFamily="18" charset="0"/>
                <a:cs typeface="Times New Roman" panose="02020603050405020304" pitchFamily="18" charset="0"/>
              </a:rPr>
              <a:t>Vrms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Irms</a:t>
            </a:r>
            <a:r>
              <a:rPr lang="en-US" sz="2400" dirty="0">
                <a:latin typeface="Times New Roman" panose="02020603050405020304" pitchFamily="18" charset="0"/>
                <a:cs typeface="Times New Roman" panose="02020603050405020304" pitchFamily="18" charset="0"/>
              </a:rPr>
              <a:t>, Power and Energy consumption can be                              observed on Serial Monitor COM port 4 as from the ESP32 electric energy consumption     meter using the baud rate of 9600</a:t>
            </a:r>
            <a:r>
              <a:rPr lang="en-US" sz="2400" dirty="0"/>
              <a:t>.</a:t>
            </a:r>
            <a:endParaRPr lang="en-IN" sz="2400" dirty="0"/>
          </a:p>
        </p:txBody>
      </p:sp>
    </p:spTree>
    <p:extLst>
      <p:ext uri="{BB962C8B-B14F-4D97-AF65-F5344CB8AC3E}">
        <p14:creationId xmlns:p14="http://schemas.microsoft.com/office/powerpoint/2010/main" val="274922071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EDB6-E1A7-BB62-A513-7C0DA432E75B}"/>
              </a:ext>
            </a:extLst>
          </p:cNvPr>
          <p:cNvSpPr>
            <a:spLocks noGrp="1"/>
          </p:cNvSpPr>
          <p:nvPr>
            <p:ph type="title"/>
          </p:nvPr>
        </p:nvSpPr>
        <p:spPr>
          <a:xfrm>
            <a:off x="533400" y="228600"/>
            <a:ext cx="8229600" cy="685800"/>
          </a:xfrm>
        </p:spPr>
        <p:txBody>
          <a:bodyPr>
            <a:normAutofit fontScale="90000"/>
          </a:bodyPr>
          <a:lstStyle/>
          <a:p>
            <a:r>
              <a:rPr lang="en-IN" dirty="0"/>
              <a:t>    Results </a:t>
            </a:r>
          </a:p>
        </p:txBody>
      </p:sp>
      <p:pic>
        <p:nvPicPr>
          <p:cNvPr id="4" name="Mini project">
            <a:hlinkClick r:id="" action="ppaction://media"/>
            <a:extLst>
              <a:ext uri="{FF2B5EF4-FFF2-40B4-BE49-F238E27FC236}">
                <a16:creationId xmlns:a16="http://schemas.microsoft.com/office/drawing/2014/main" id="{A6A43FD4-655C-E46A-44A4-DFA15ADF7DA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2900" y="930943"/>
            <a:ext cx="11506199" cy="4996113"/>
          </a:xfrm>
        </p:spPr>
      </p:pic>
    </p:spTree>
    <p:extLst>
      <p:ext uri="{BB962C8B-B14F-4D97-AF65-F5344CB8AC3E}">
        <p14:creationId xmlns:p14="http://schemas.microsoft.com/office/powerpoint/2010/main" val="3205609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4DC5-C365-2762-D1FA-F95F82D58D60}"/>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C11A4410-F8F4-F9FB-F9AC-04C0E6FD182E}"/>
              </a:ext>
            </a:extLst>
          </p:cNvPr>
          <p:cNvSpPr>
            <a:spLocks noGrp="1"/>
          </p:cNvSpPr>
          <p:nvPr>
            <p:ph idx="1"/>
          </p:nvPr>
        </p:nvSpPr>
        <p:spPr>
          <a:xfrm>
            <a:off x="457200" y="1935480"/>
            <a:ext cx="10896600" cy="4389120"/>
          </a:xfrm>
        </p:spPr>
        <p:txBody>
          <a:bodyPr/>
          <a:lstStyle/>
          <a:p>
            <a:r>
              <a:rPr lang="en-US" dirty="0">
                <a:latin typeface="Times New Roman" panose="02020603050405020304" pitchFamily="18" charset="0"/>
                <a:cs typeface="Times New Roman" panose="02020603050405020304" pitchFamily="18" charset="0"/>
              </a:rPr>
              <a:t>The proposed Smart Metering System is capable of monitoring various parameters of electrical energy like Voltage, Power Factor, Current, energy consumption in kWh etc., and the consumer can take suitable precautions to safe guard the electrical appliances.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makes the consumer an active part of Energy Management. The consumer can also monitor the load during peak hours</a:t>
            </a:r>
            <a:r>
              <a:rPr lang="en-US" dirty="0"/>
              <a:t>.</a:t>
            </a:r>
            <a:endParaRPr lang="en-IN" dirty="0"/>
          </a:p>
        </p:txBody>
      </p:sp>
    </p:spTree>
    <p:extLst>
      <p:ext uri="{BB962C8B-B14F-4D97-AF65-F5344CB8AC3E}">
        <p14:creationId xmlns:p14="http://schemas.microsoft.com/office/powerpoint/2010/main" val="252541478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1873"/>
            <a:ext cx="8229600" cy="653210"/>
          </a:xfrm>
        </p:spPr>
        <p:txBody>
          <a:bodyPr>
            <a:normAutofit/>
          </a:bodyPr>
          <a:lstStyle/>
          <a:p>
            <a:r>
              <a:rPr lang="en-IN" sz="3600" b="1" u="sng" dirty="0">
                <a:latin typeface="Times New Roman" panose="02020603050405020304" charset="0"/>
                <a:cs typeface="Times New Roman" panose="02020603050405020304" charset="0"/>
              </a:rPr>
              <a:t>REFERENCES:</a:t>
            </a:r>
          </a:p>
        </p:txBody>
      </p:sp>
      <p:sp>
        <p:nvSpPr>
          <p:cNvPr id="3" name="Content Placeholder 2"/>
          <p:cNvSpPr>
            <a:spLocks noGrp="1"/>
          </p:cNvSpPr>
          <p:nvPr>
            <p:ph idx="1"/>
          </p:nvPr>
        </p:nvSpPr>
        <p:spPr>
          <a:xfrm>
            <a:off x="457200" y="1935480"/>
            <a:ext cx="10378190" cy="4389120"/>
          </a:xfrm>
        </p:spPr>
        <p:style>
          <a:lnRef idx="2">
            <a:schemeClr val="accent2"/>
          </a:lnRef>
          <a:fillRef idx="1">
            <a:schemeClr val="lt1"/>
          </a:fillRef>
          <a:effectRef idx="0">
            <a:schemeClr val="accent2"/>
          </a:effectRef>
          <a:fontRef idx="minor">
            <a:schemeClr val="dk1"/>
          </a:fontRef>
        </p:style>
        <p:txBody>
          <a:bodyPr vert="horz" lIns="91440" tIns="45720" rIns="91440" bIns="45720" anchor="t">
            <a:normAutofit/>
          </a:bodyPr>
          <a:lstStyle/>
          <a:p>
            <a:pPr>
              <a:buNone/>
            </a:pPr>
            <a:endParaRPr lang="en-US" sz="2000" dirty="0">
              <a:solidFill>
                <a:schemeClr val="accent2">
                  <a:lumMod val="60000"/>
                  <a:lumOff val="40000"/>
                </a:schemeClr>
              </a:solidFill>
            </a:endParaRPr>
          </a:p>
          <a:p>
            <a:pPr>
              <a:buFont typeface="Wingdings" panose="05000000000000000000" pitchFamily="2" charset="2"/>
              <a:buChar char="Ø"/>
            </a:pPr>
            <a:r>
              <a:rPr lang="en-IN" sz="2400" dirty="0">
                <a:latin typeface="Times New Roman" panose="02020603050405020304" charset="0"/>
                <a:ea typeface="+mn-lt"/>
                <a:cs typeface="Times New Roman" panose="02020603050405020304" charset="0"/>
              </a:rPr>
              <a:t>K. Li, J. Liu, C. Yue and M. Zhang, "Remote power management and meter-reading system based on ARM microprocessor", IEEE Precision Electromagnetic Measurements Digest CPEM, pp. 216-217, June, 2008 </a:t>
            </a:r>
          </a:p>
          <a:p>
            <a:pPr>
              <a:buFont typeface="Wingdings" panose="05000000000000000000" pitchFamily="2" charset="2"/>
              <a:buChar char="Ø"/>
            </a:pPr>
            <a:endParaRPr lang="en-IN" sz="2400" dirty="0">
              <a:latin typeface="Times New Roman" panose="02020603050405020304" charset="0"/>
              <a:ea typeface="+mn-lt"/>
              <a:cs typeface="Times New Roman" panose="02020603050405020304" charset="0"/>
            </a:endParaRPr>
          </a:p>
          <a:p>
            <a:pPr>
              <a:buFont typeface="Wingdings" panose="05000000000000000000" pitchFamily="2" charset="2"/>
              <a:buChar char="Ø"/>
            </a:pPr>
            <a:r>
              <a:rPr lang="en-IN" sz="2400" dirty="0">
                <a:latin typeface="Times New Roman" panose="02020603050405020304" charset="0"/>
                <a:ea typeface="+mn-lt"/>
                <a:cs typeface="Times New Roman" panose="02020603050405020304" charset="0"/>
              </a:rPr>
              <a:t>[2] ESP8266 802.11bgn Smart Device/</a:t>
            </a:r>
            <a:r>
              <a:rPr lang="en-IN" sz="2400" dirty="0" err="1">
                <a:latin typeface="Times New Roman" panose="02020603050405020304" charset="0"/>
                <a:ea typeface="+mn-lt"/>
                <a:cs typeface="Times New Roman" panose="02020603050405020304" charset="0"/>
              </a:rPr>
              <a:t>Expressifsystems</a:t>
            </a:r>
            <a:r>
              <a:rPr lang="en-IN" sz="2400" dirty="0">
                <a:latin typeface="Times New Roman" panose="02020603050405020304" charset="0"/>
                <a:ea typeface="+mn-lt"/>
                <a:cs typeface="Times New Roman" panose="02020603050405020304" charset="0"/>
              </a:rPr>
              <a:t>/October 2013 </a:t>
            </a:r>
          </a:p>
          <a:p>
            <a:pPr marL="0" indent="0">
              <a:buNone/>
            </a:pPr>
            <a:endParaRPr lang="en-IN" sz="2400" dirty="0">
              <a:latin typeface="Times New Roman" panose="02020603050405020304" charset="0"/>
              <a:ea typeface="+mn-lt"/>
              <a:cs typeface="Times New Roman" panose="02020603050405020304" charset="0"/>
            </a:endParaRPr>
          </a:p>
          <a:p>
            <a:pPr>
              <a:buFont typeface="Wingdings" panose="05000000000000000000" pitchFamily="2" charset="2"/>
              <a:buChar char="Ø"/>
            </a:pPr>
            <a:r>
              <a:rPr lang="en-IN" sz="2400" dirty="0">
                <a:latin typeface="Times New Roman" panose="02020603050405020304" charset="0"/>
                <a:ea typeface="+mn-lt"/>
                <a:cs typeface="Times New Roman" panose="02020603050405020304" charset="0"/>
              </a:rPr>
              <a:t>https://how2electronics.com/iot-based-electricity-energy-meter-using-esp32-blynk/</a:t>
            </a:r>
          </a:p>
        </p:txBody>
      </p:sp>
      <p:sp>
        <p:nvSpPr>
          <p:cNvPr id="2050" name="AutoShape 2" descr="https://inc-powerpoint.officeapps.live.com/pods/GetClipboardImage.ashx?Id=8e00c5ad-e845-4743-8891-f3b99a8ecf65&amp;DC=IN3&amp;pkey=7e74abcc-c859-4dc3-beec-6728cb8064eb&amp;wdwaccluster=IN3"/>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1676400"/>
            <a:ext cx="4267200" cy="533400"/>
          </a:xfrm>
        </p:spPr>
        <p:txBody>
          <a:bodyPr>
            <a:normAutofit fontScale="90000"/>
          </a:bodyPr>
          <a:lstStyle/>
          <a:p>
            <a:endParaRPr lang="en-US"/>
          </a:p>
        </p:txBody>
      </p:sp>
      <p:sp>
        <p:nvSpPr>
          <p:cNvPr id="3" name="Content Placeholder 2"/>
          <p:cNvSpPr>
            <a:spLocks noGrp="1"/>
          </p:cNvSpPr>
          <p:nvPr>
            <p:ph idx="1"/>
          </p:nvPr>
        </p:nvSpPr>
        <p:spPr/>
        <p:txBody>
          <a:bodyPr/>
          <a:lstStyle/>
          <a:p>
            <a:r>
              <a:rPr lang="en-US">
                <a:solidFill>
                  <a:srgbClr val="000000"/>
                </a:solidFill>
                <a:latin typeface="Times New Roman" panose="02020603050405020304"/>
              </a:rPr>
              <a:t> </a:t>
            </a:r>
            <a:r>
              <a:rPr lang="en-US"/>
              <a:t>  </a:t>
            </a:r>
          </a:p>
        </p:txBody>
      </p:sp>
      <p:pic>
        <p:nvPicPr>
          <p:cNvPr id="4" name="Picture 3" descr="thank.png"/>
          <p:cNvPicPr>
            <a:picLocks noChangeAspect="1"/>
          </p:cNvPicPr>
          <p:nvPr/>
        </p:nvPicPr>
        <p:blipFill>
          <a:blip r:embed="rId2"/>
          <a:stretch>
            <a:fillRect/>
          </a:stretch>
        </p:blipFill>
        <p:spPr>
          <a:xfrm>
            <a:off x="457200" y="990600"/>
            <a:ext cx="7924800" cy="53340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785818"/>
          </a:xfrm>
        </p:spPr>
        <p:txBody>
          <a:bodyPr vert="horz" lIns="0" tIns="45720" rIns="0" bIns="0" anchor="b">
            <a:normAutofit/>
          </a:bodyPr>
          <a:lstStyle/>
          <a:p>
            <a:r>
              <a:rPr lang="en-IN" sz="3600" b="1" dirty="0">
                <a:latin typeface="Times New Roman" panose="02020603050405020304" charset="0"/>
                <a:cs typeface="Times New Roman" panose="02020603050405020304" charset="0"/>
              </a:rPr>
              <a:t>Objective of the Project :</a:t>
            </a:r>
            <a:endParaRPr lang="en-US" sz="3600"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57200" y="1714488"/>
            <a:ext cx="8915400" cy="4610112"/>
          </a:xfrm>
        </p:spPr>
        <p:style>
          <a:lnRef idx="2">
            <a:schemeClr val="accent4"/>
          </a:lnRef>
          <a:fillRef idx="1">
            <a:schemeClr val="lt1"/>
          </a:fillRef>
          <a:effectRef idx="0">
            <a:schemeClr val="accent4"/>
          </a:effectRef>
          <a:fontRef idx="minor">
            <a:schemeClr val="dk1"/>
          </a:fontRef>
        </p:style>
        <p:txBody>
          <a:bodyPr vert="horz" lIns="91440" tIns="45720" rIns="91440" bIns="45720" anchor="t">
            <a:normAutofit/>
          </a:bodyPr>
          <a:lstStyle>
            <a:lvl1pPr marL="274320" marR="0" indent="-274320" algn="l" defTabSz="914400" rtl="0" eaLnBrk="1" fontAlgn="auto" latinLnBrk="0" hangingPunct="1">
              <a:lnSpc>
                <a:spcPct val="100000"/>
              </a:lnSpc>
              <a:spcBef>
                <a:spcPct val="20000"/>
              </a:spcBef>
              <a:spcAft>
                <a:spcPct val="0"/>
              </a:spcAft>
              <a:buClr>
                <a:schemeClr val="accent3"/>
              </a:buClr>
              <a:buSzPct val="95000"/>
              <a:buFont typeface="Wingdings 2" panose="05020102010507070707"/>
              <a:buChar char=""/>
              <a:defRPr kumimoji="0" sz="26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1pPr>
            <a:lvl2pPr marL="640080" marR="0" indent="-247015" algn="l" defTabSz="914400" rtl="0" eaLnBrk="1" fontAlgn="auto" latinLnBrk="0" hangingPunct="1">
              <a:lnSpc>
                <a:spcPct val="100000"/>
              </a:lnSpc>
              <a:spcBef>
                <a:spcPct val="20000"/>
              </a:spcBef>
              <a:spcAft>
                <a:spcPct val="0"/>
              </a:spcAft>
              <a:buClr>
                <a:schemeClr val="accent1"/>
              </a:buClr>
              <a:buSzPct val="85000"/>
              <a:buFont typeface="Wingdings 2" panose="05020102010507070707"/>
              <a:buChar char=""/>
              <a:defRPr kumimoji="0" sz="24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2pPr>
            <a:lvl3pPr marL="914400" marR="0" indent="-247015" algn="l" defTabSz="914400" rtl="0" eaLnBrk="1" fontAlgn="auto" latinLnBrk="0" hangingPunct="1">
              <a:lnSpc>
                <a:spcPct val="100000"/>
              </a:lnSpc>
              <a:spcBef>
                <a:spcPct val="20000"/>
              </a:spcBef>
              <a:spcAft>
                <a:spcPct val="0"/>
              </a:spcAft>
              <a:buClr>
                <a:schemeClr val="accent2"/>
              </a:buClr>
              <a:buSzPct val="70000"/>
              <a:buFont typeface="Wingdings 2" panose="05020102010507070707"/>
              <a:buChar char=""/>
              <a:defRPr kumimoji="0" sz="21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3pPr>
            <a:lvl4pPr marL="1188720" marR="0" indent="-210185" algn="l" defTabSz="914400" rtl="0" eaLnBrk="1" fontAlgn="auto" latinLnBrk="0" hangingPunct="1">
              <a:lnSpc>
                <a:spcPct val="100000"/>
              </a:lnSpc>
              <a:spcBef>
                <a:spcPct val="20000"/>
              </a:spcBef>
              <a:spcAft>
                <a:spcPct val="0"/>
              </a:spcAft>
              <a:buClr>
                <a:schemeClr val="accent3"/>
              </a:buClr>
              <a:buSzPct val="65000"/>
              <a:buFont typeface="Wingdings 2" panose="05020102010507070707"/>
              <a:buChar char=""/>
              <a:defRPr kumimoji="0" sz="20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4pPr>
            <a:lvl5pPr marL="1463040" marR="0" indent="-210185" algn="l" defTabSz="914400" rtl="0" eaLnBrk="1" fontAlgn="auto" latinLnBrk="0" hangingPunct="1">
              <a:lnSpc>
                <a:spcPct val="100000"/>
              </a:lnSpc>
              <a:spcBef>
                <a:spcPct val="20000"/>
              </a:spcBef>
              <a:spcAft>
                <a:spcPct val="0"/>
              </a:spcAft>
              <a:buClr>
                <a:schemeClr val="accent4"/>
              </a:buClr>
              <a:buSzPct val="65000"/>
              <a:buFont typeface="Wingdings 2" panose="05020102010507070707"/>
              <a:buChar char=""/>
              <a:defRPr kumimoji="0" sz="20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5pPr>
            <a:lvl6pPr marL="1737360" marR="0" indent="-210185" algn="l" defTabSz="914400" rtl="0" eaLnBrk="1" fontAlgn="auto" latinLnBrk="0" hangingPunct="1">
              <a:lnSpc>
                <a:spcPct val="100000"/>
              </a:lnSpc>
              <a:spcBef>
                <a:spcPct val="20000"/>
              </a:spcBef>
              <a:spcAft>
                <a:spcPct val="0"/>
              </a:spcAft>
              <a:buClr>
                <a:schemeClr val="accent5"/>
              </a:buClr>
              <a:buSzPct val="80000"/>
              <a:buFont typeface="Wingdings 2" panose="05020102010507070707"/>
              <a:buChar char=""/>
              <a:defRPr kumimoji="0" sz="18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6pPr>
            <a:lvl7pPr marL="1920240" marR="0" indent="-182880" algn="l" defTabSz="914400" rtl="0" eaLnBrk="1" fontAlgn="auto" latinLnBrk="0" hangingPunct="1">
              <a:lnSpc>
                <a:spcPct val="100000"/>
              </a:lnSpc>
              <a:spcBef>
                <a:spcPct val="20000"/>
              </a:spcBef>
              <a:spcAft>
                <a:spcPct val="0"/>
              </a:spcAft>
              <a:buClr>
                <a:schemeClr val="accent6"/>
              </a:buClr>
              <a:buSzPct val="80000"/>
              <a:buFont typeface="Wingdings 2" panose="05020102010507070707"/>
              <a:buChar char=""/>
              <a:defRPr kumimoji="0" sz="16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7pPr>
            <a:lvl8pPr marL="2194560" marR="0" indent="-182880" algn="l" defTabSz="914400" rtl="0" eaLnBrk="1" fontAlgn="auto" latinLnBrk="0" hangingPunct="1">
              <a:lnSpc>
                <a:spcPct val="100000"/>
              </a:lnSpc>
              <a:spcBef>
                <a:spcPct val="20000"/>
              </a:spcBef>
              <a:spcAft>
                <a:spcPct val="0"/>
              </a:spcAft>
              <a:buClr>
                <a:schemeClr val="tx2"/>
              </a:buClr>
              <a:buSzTx/>
              <a:buFontTx/>
              <a:buChar char="•"/>
              <a:defRPr kumimoji="0" sz="16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8pPr>
            <a:lvl9pPr marL="2468880" marR="0" indent="-182880" algn="l" defTabSz="914400" rtl="0" eaLnBrk="1" fontAlgn="auto" latinLnBrk="0" hangingPunct="1">
              <a:lnSpc>
                <a:spcPct val="100000"/>
              </a:lnSpc>
              <a:spcBef>
                <a:spcPct val="20000"/>
              </a:spcBef>
              <a:spcAft>
                <a:spcPct val="0"/>
              </a:spcAft>
              <a:buClr>
                <a:schemeClr val="tx2"/>
              </a:buClr>
              <a:buSzTx/>
              <a:buFontTx/>
              <a:buChar char="•"/>
              <a:defRPr kumimoji="0" sz="14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9pPr>
          </a:lstStyle>
          <a:p>
            <a:pPr>
              <a:buFont typeface="Wingdings" panose="05000000000000000000" pitchFamily="2" charset="2"/>
              <a:buChar char="Ø"/>
            </a:pPr>
            <a:r>
              <a:rPr lang="en-US" sz="2400" dirty="0">
                <a:latin typeface="Times New Roman" panose="02020603050405020304" charset="0"/>
                <a:cs typeface="Times New Roman" panose="02020603050405020304" charset="0"/>
              </a:rPr>
              <a:t>The main objective of this project is with the current technology, you need to go to the meter reading room and take down readings.</a:t>
            </a:r>
          </a:p>
          <a:p>
            <a:pPr marL="0" indent="0">
              <a:buNone/>
            </a:pPr>
            <a:endParaRPr lang="en-US" sz="2400" dirty="0">
              <a:latin typeface="Times New Roman" panose="02020603050405020304" charset="0"/>
              <a:cs typeface="Times New Roman" panose="02020603050405020304" charset="0"/>
            </a:endParaRPr>
          </a:p>
          <a:p>
            <a:pPr>
              <a:buFont typeface="Wingdings" panose="05000000000000000000" pitchFamily="2" charset="2"/>
              <a:buChar char="Ø"/>
            </a:pPr>
            <a:r>
              <a:rPr lang="en-US" sz="2400" dirty="0">
                <a:latin typeface="Times New Roman" panose="02020603050405020304" charset="0"/>
                <a:cs typeface="Times New Roman" panose="02020603050405020304" charset="0"/>
              </a:rPr>
              <a:t>As </a:t>
            </a:r>
            <a:r>
              <a:rPr lang="en-IN" altLang="en-US" sz="2400" dirty="0">
                <a:latin typeface="Times New Roman" panose="02020603050405020304" charset="0"/>
                <a:cs typeface="Times New Roman" panose="02020603050405020304" charset="0"/>
              </a:rPr>
              <a:t>a </a:t>
            </a:r>
            <a:r>
              <a:rPr lang="en-US" sz="2400" dirty="0">
                <a:latin typeface="Times New Roman" panose="02020603050405020304" charset="0"/>
                <a:cs typeface="Times New Roman" panose="02020603050405020304" charset="0"/>
              </a:rPr>
              <a:t>result, keeping track of your electricity consumption is a time consuming chore. We can use the Internet of Things to  automate </a:t>
            </a:r>
            <a:r>
              <a:rPr lang="en-IN" altLang="en-US" sz="2400" dirty="0">
                <a:latin typeface="Times New Roman" panose="02020603050405020304" charset="0"/>
                <a:cs typeface="Times New Roman" panose="02020603050405020304" charset="0"/>
              </a:rPr>
              <a:t>this.</a:t>
            </a:r>
          </a:p>
          <a:p>
            <a:pPr marL="0" indent="0">
              <a:buNone/>
            </a:pPr>
            <a:endParaRPr lang="en-IN" altLang="en-US" sz="2400" dirty="0">
              <a:latin typeface="Times New Roman" panose="02020603050405020304" charset="0"/>
              <a:cs typeface="Times New Roman" panose="02020603050405020304" charset="0"/>
            </a:endParaRPr>
          </a:p>
          <a:p>
            <a:pPr>
              <a:buFont typeface="Wingdings" panose="05000000000000000000" pitchFamily="2" charset="2"/>
              <a:buChar char="Ø"/>
            </a:pPr>
            <a:r>
              <a:rPr lang="en-IN" altLang="en-US" sz="2400" dirty="0">
                <a:latin typeface="Times New Roman" panose="02020603050405020304" charset="0"/>
                <a:cs typeface="Times New Roman" panose="02020603050405020304" charset="0"/>
              </a:rPr>
              <a:t>So using IOT we can examine the readings without manual involvement.</a:t>
            </a:r>
            <a:endParaRPr lang="en-US" sz="2400" dirty="0">
              <a:latin typeface="Times New Roman" panose="02020603050405020304" charset="0"/>
              <a:cs typeface="Times New Roman" panose="02020603050405020304" charset="0"/>
            </a:endParaRPr>
          </a:p>
          <a:p>
            <a:pPr>
              <a:buFont typeface="Arial" panose="020B0604020202020204" pitchFamily="34" charset="0"/>
              <a:buChar char="•"/>
            </a:pPr>
            <a:endParaRPr lang="en-US" sz="2400" dirty="0">
              <a:latin typeface="Times New Roman" panose="02020603050405020304" charset="0"/>
              <a:cs typeface="Times New Roman" panose="0202060305040502030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724648"/>
          </a:xfrm>
        </p:spPr>
        <p:txBody>
          <a:bodyPr>
            <a:normAutofit/>
          </a:bodyPr>
          <a:lstStyle/>
          <a:p>
            <a:r>
              <a:rPr lang="en-IN" sz="3600" b="1" u="sng" dirty="0">
                <a:latin typeface="Times New Roman" panose="02020603050405020304" charset="0"/>
                <a:cs typeface="Times New Roman" panose="02020603050405020304" charset="0"/>
              </a:rPr>
              <a:t>ABSTRACT:</a:t>
            </a:r>
            <a:endParaRPr lang="en-US" sz="3600" b="1" u="sng"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381000" y="1600200"/>
            <a:ext cx="9936050" cy="4267200"/>
          </a:xfrm>
        </p:spPr>
        <p:style>
          <a:lnRef idx="2">
            <a:schemeClr val="accent3"/>
          </a:lnRef>
          <a:fillRef idx="1">
            <a:schemeClr val="lt1"/>
          </a:fillRef>
          <a:effectRef idx="0">
            <a:schemeClr val="accent3"/>
          </a:effectRef>
          <a:fontRef idx="minor">
            <a:schemeClr val="dk1"/>
          </a:fontRef>
        </p:style>
        <p:txBody>
          <a:bodyPr vert="horz" lIns="91440" tIns="45720" rIns="91440" bIns="45720" anchor="t">
            <a:normAutofit/>
          </a:bodyPr>
          <a:lstStyle>
            <a:lvl1pPr marL="274320" marR="0" indent="-274320" algn="l" defTabSz="914400" rtl="0" eaLnBrk="1" fontAlgn="auto" latinLnBrk="0" hangingPunct="1">
              <a:lnSpc>
                <a:spcPct val="100000"/>
              </a:lnSpc>
              <a:spcBef>
                <a:spcPct val="20000"/>
              </a:spcBef>
              <a:spcAft>
                <a:spcPct val="0"/>
              </a:spcAft>
              <a:buClr>
                <a:schemeClr val="accent3"/>
              </a:buClr>
              <a:buSzPct val="95000"/>
              <a:buFont typeface="Wingdings 2" panose="05020102010507070707"/>
              <a:buChar char=""/>
              <a:defRPr kumimoji="0" sz="26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1pPr>
            <a:lvl2pPr marL="640080" marR="0" indent="-247015" algn="l" defTabSz="914400" rtl="0" eaLnBrk="1" fontAlgn="auto" latinLnBrk="0" hangingPunct="1">
              <a:lnSpc>
                <a:spcPct val="100000"/>
              </a:lnSpc>
              <a:spcBef>
                <a:spcPct val="20000"/>
              </a:spcBef>
              <a:spcAft>
                <a:spcPct val="0"/>
              </a:spcAft>
              <a:buClr>
                <a:schemeClr val="accent1"/>
              </a:buClr>
              <a:buSzPct val="85000"/>
              <a:buFont typeface="Wingdings 2" panose="05020102010507070707"/>
              <a:buChar char=""/>
              <a:defRPr kumimoji="0" sz="24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2pPr>
            <a:lvl3pPr marL="914400" marR="0" indent="-247015" algn="l" defTabSz="914400" rtl="0" eaLnBrk="1" fontAlgn="auto" latinLnBrk="0" hangingPunct="1">
              <a:lnSpc>
                <a:spcPct val="100000"/>
              </a:lnSpc>
              <a:spcBef>
                <a:spcPct val="20000"/>
              </a:spcBef>
              <a:spcAft>
                <a:spcPct val="0"/>
              </a:spcAft>
              <a:buClr>
                <a:schemeClr val="accent2"/>
              </a:buClr>
              <a:buSzPct val="70000"/>
              <a:buFont typeface="Wingdings 2" panose="05020102010507070707"/>
              <a:buChar char=""/>
              <a:defRPr kumimoji="0" sz="21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3pPr>
            <a:lvl4pPr marL="1188720" marR="0" indent="-210185" algn="l" defTabSz="914400" rtl="0" eaLnBrk="1" fontAlgn="auto" latinLnBrk="0" hangingPunct="1">
              <a:lnSpc>
                <a:spcPct val="100000"/>
              </a:lnSpc>
              <a:spcBef>
                <a:spcPct val="20000"/>
              </a:spcBef>
              <a:spcAft>
                <a:spcPct val="0"/>
              </a:spcAft>
              <a:buClr>
                <a:schemeClr val="accent3"/>
              </a:buClr>
              <a:buSzPct val="65000"/>
              <a:buFont typeface="Wingdings 2" panose="05020102010507070707"/>
              <a:buChar char=""/>
              <a:defRPr kumimoji="0" sz="20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4pPr>
            <a:lvl5pPr marL="1463040" marR="0" indent="-210185" algn="l" defTabSz="914400" rtl="0" eaLnBrk="1" fontAlgn="auto" latinLnBrk="0" hangingPunct="1">
              <a:lnSpc>
                <a:spcPct val="100000"/>
              </a:lnSpc>
              <a:spcBef>
                <a:spcPct val="20000"/>
              </a:spcBef>
              <a:spcAft>
                <a:spcPct val="0"/>
              </a:spcAft>
              <a:buClr>
                <a:schemeClr val="accent4"/>
              </a:buClr>
              <a:buSzPct val="65000"/>
              <a:buFont typeface="Wingdings 2" panose="05020102010507070707"/>
              <a:buChar char=""/>
              <a:defRPr kumimoji="0" sz="20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5pPr>
            <a:lvl6pPr marL="1737360" marR="0" indent="-210185" algn="l" defTabSz="914400" rtl="0" eaLnBrk="1" fontAlgn="auto" latinLnBrk="0" hangingPunct="1">
              <a:lnSpc>
                <a:spcPct val="100000"/>
              </a:lnSpc>
              <a:spcBef>
                <a:spcPct val="20000"/>
              </a:spcBef>
              <a:spcAft>
                <a:spcPct val="0"/>
              </a:spcAft>
              <a:buClr>
                <a:schemeClr val="accent5"/>
              </a:buClr>
              <a:buSzPct val="80000"/>
              <a:buFont typeface="Wingdings 2" panose="05020102010507070707"/>
              <a:buChar char=""/>
              <a:defRPr kumimoji="0" sz="18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6pPr>
            <a:lvl7pPr marL="1920240" marR="0" indent="-182880" algn="l" defTabSz="914400" rtl="0" eaLnBrk="1" fontAlgn="auto" latinLnBrk="0" hangingPunct="1">
              <a:lnSpc>
                <a:spcPct val="100000"/>
              </a:lnSpc>
              <a:spcBef>
                <a:spcPct val="20000"/>
              </a:spcBef>
              <a:spcAft>
                <a:spcPct val="0"/>
              </a:spcAft>
              <a:buClr>
                <a:schemeClr val="accent6"/>
              </a:buClr>
              <a:buSzPct val="80000"/>
              <a:buFont typeface="Wingdings 2" panose="05020102010507070707"/>
              <a:buChar char=""/>
              <a:defRPr kumimoji="0" sz="16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7pPr>
            <a:lvl8pPr marL="2194560" marR="0" indent="-182880" algn="l" defTabSz="914400" rtl="0" eaLnBrk="1" fontAlgn="auto" latinLnBrk="0" hangingPunct="1">
              <a:lnSpc>
                <a:spcPct val="100000"/>
              </a:lnSpc>
              <a:spcBef>
                <a:spcPct val="20000"/>
              </a:spcBef>
              <a:spcAft>
                <a:spcPct val="0"/>
              </a:spcAft>
              <a:buClr>
                <a:schemeClr val="tx2"/>
              </a:buClr>
              <a:buSzTx/>
              <a:buFontTx/>
              <a:buChar char="•"/>
              <a:defRPr kumimoji="0" sz="16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8pPr>
            <a:lvl9pPr marL="2468880" marR="0" indent="-182880" algn="l" defTabSz="914400" rtl="0" eaLnBrk="1" fontAlgn="auto" latinLnBrk="0" hangingPunct="1">
              <a:lnSpc>
                <a:spcPct val="100000"/>
              </a:lnSpc>
              <a:spcBef>
                <a:spcPct val="20000"/>
              </a:spcBef>
              <a:spcAft>
                <a:spcPct val="0"/>
              </a:spcAft>
              <a:buClr>
                <a:schemeClr val="tx2"/>
              </a:buClr>
              <a:buSzTx/>
              <a:buFontTx/>
              <a:buChar char="•"/>
              <a:defRPr kumimoji="0" sz="14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9pPr>
          </a:lstStyle>
          <a:p>
            <a:pPr>
              <a:buFont typeface="Wingdings" panose="05000000000000000000" pitchFamily="2" charset="2"/>
              <a:buChar char="Ø"/>
            </a:pPr>
            <a:r>
              <a:rPr lang="en-US" sz="2400" dirty="0">
                <a:solidFill>
                  <a:schemeClr val="tx1"/>
                </a:solidFill>
                <a:latin typeface="Times New Roman" panose="02020603050405020304" charset="0"/>
                <a:cs typeface="Times New Roman" panose="02020603050405020304" charset="0"/>
              </a:rPr>
              <a:t>In this project, we will learn how to make our own IoT Based Electricity Energy Meter using ESP 32 and monitor data on the Blynk Application. With the current technology, you need to go to the meter</a:t>
            </a:r>
            <a:r>
              <a:rPr lang="en-US" sz="2400" b="1" dirty="0">
                <a:solidFill>
                  <a:schemeClr val="tx1"/>
                </a:solidFill>
                <a:latin typeface="Times New Roman" panose="02020603050405020304" charset="0"/>
                <a:cs typeface="Times New Roman" panose="02020603050405020304" charset="0"/>
              </a:rPr>
              <a:t> </a:t>
            </a:r>
            <a:r>
              <a:rPr lang="en-US" sz="2400" dirty="0">
                <a:solidFill>
                  <a:schemeClr val="tx1"/>
                </a:solidFill>
                <a:latin typeface="Times New Roman" panose="02020603050405020304" charset="0"/>
                <a:cs typeface="Times New Roman" panose="02020603050405020304" charset="0"/>
              </a:rPr>
              <a:t>reading room and take down readings. </a:t>
            </a:r>
          </a:p>
          <a:p>
            <a:pPr marL="0" indent="0">
              <a:buNone/>
            </a:pPr>
            <a:endParaRPr lang="en-US" sz="2400" dirty="0">
              <a:solidFill>
                <a:schemeClr val="tx1"/>
              </a:solidFill>
              <a:latin typeface="Times New Roman" panose="02020603050405020304" charset="0"/>
              <a:cs typeface="Times New Roman" panose="02020603050405020304" charset="0"/>
            </a:endParaRPr>
          </a:p>
          <a:p>
            <a:pPr>
              <a:buFont typeface="Wingdings" panose="05000000000000000000" pitchFamily="2" charset="2"/>
              <a:buChar char="Ø"/>
            </a:pPr>
            <a:r>
              <a:rPr lang="en-US" sz="2400" dirty="0">
                <a:solidFill>
                  <a:schemeClr val="tx1"/>
                </a:solidFill>
                <a:latin typeface="Times New Roman" panose="02020603050405020304" charset="0"/>
                <a:cs typeface="Times New Roman" panose="02020603050405020304" charset="0"/>
              </a:rPr>
              <a:t> Thus monitoring and keeping track records of </a:t>
            </a:r>
            <a:r>
              <a:rPr lang="en-IN" altLang="en-US" sz="2400" dirty="0">
                <a:solidFill>
                  <a:schemeClr val="tx1"/>
                </a:solidFill>
                <a:latin typeface="Times New Roman" panose="02020603050405020304" charset="0"/>
                <a:cs typeface="Times New Roman" panose="02020603050405020304" charset="0"/>
              </a:rPr>
              <a:t> </a:t>
            </a:r>
            <a:r>
              <a:rPr lang="en-US" sz="2400" dirty="0">
                <a:solidFill>
                  <a:schemeClr val="tx1"/>
                </a:solidFill>
                <a:latin typeface="Times New Roman" panose="02020603050405020304" charset="0"/>
                <a:cs typeface="Times New Roman" panose="02020603050405020304" charset="0"/>
              </a:rPr>
              <a:t>electricity consumption is a tedious task. To automate this, we can use the Internet of Things. The Internet of Things saves time and money by automating remote data collection. </a:t>
            </a:r>
          </a:p>
          <a:p>
            <a:pPr marL="0" indent="0">
              <a:buFont typeface="Wingdings" panose="05000000000000000000" pitchFamily="2" charset="2"/>
              <a:buNone/>
            </a:pPr>
            <a:endParaRPr lang="en-US" sz="2400" dirty="0">
              <a:solidFill>
                <a:schemeClr val="bg2">
                  <a:lumMod val="25000"/>
                </a:schemeClr>
              </a:solidFill>
              <a:latin typeface="Times New Roman" panose="02020603050405020304" charset="0"/>
              <a:cs typeface="Times New Roman" panose="0202060305040502030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24648"/>
          </a:xfrm>
        </p:spPr>
        <p:txBody>
          <a:bodyPr>
            <a:normAutofit/>
          </a:bodyPr>
          <a:lstStyle/>
          <a:p>
            <a:r>
              <a:rPr lang="en-IN" sz="3200" b="1" u="sng" dirty="0"/>
              <a:t>BLOCK DIAGRAM :</a:t>
            </a:r>
            <a:endParaRPr lang="en-US" sz="3200" b="1" u="sng" dirty="0"/>
          </a:p>
        </p:txBody>
      </p:sp>
      <p:pic>
        <p:nvPicPr>
          <p:cNvPr id="3" name="Picture 3" descr="Diagram, schematic&#10;&#10;Description automatically generated"/>
          <p:cNvPicPr>
            <a:picLocks noChangeAspect="1"/>
          </p:cNvPicPr>
          <p:nvPr/>
        </p:nvPicPr>
        <p:blipFill>
          <a:blip r:embed="rId2"/>
          <a:stretch>
            <a:fillRect/>
          </a:stretch>
        </p:blipFill>
        <p:spPr>
          <a:xfrm>
            <a:off x="914400" y="1784791"/>
            <a:ext cx="10204554" cy="4616009"/>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25496"/>
            <a:ext cx="8229600" cy="1066800"/>
          </a:xfrm>
        </p:spPr>
        <p:txBody>
          <a:bodyPr>
            <a:normAutofit/>
          </a:bodyPr>
          <a:lstStyle/>
          <a:p>
            <a:r>
              <a:rPr lang="en-IN" sz="3600" b="1" dirty="0">
                <a:latin typeface="Times New Roman" panose="02020603050405020304" pitchFamily="18" charset="0"/>
                <a:cs typeface="Times New Roman" panose="02020603050405020304" pitchFamily="18" charset="0"/>
              </a:rPr>
              <a:t>Hardware Equipment :</a:t>
            </a:r>
            <a:endParaRPr lang="en-IN" sz="3600" b="1" u="sng"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4A50FABC-9126-FEF7-5D44-B515B36477B5}"/>
              </a:ext>
            </a:extLst>
          </p:cNvPr>
          <p:cNvGraphicFramePr>
            <a:graphicFrameLocks noGrp="1"/>
          </p:cNvGraphicFramePr>
          <p:nvPr>
            <p:ph idx="1"/>
            <p:extLst>
              <p:ext uri="{D42A27DB-BD31-4B8C-83A1-F6EECF244321}">
                <p14:modId xmlns:p14="http://schemas.microsoft.com/office/powerpoint/2010/main" val="4146589388"/>
              </p:ext>
            </p:extLst>
          </p:nvPr>
        </p:nvGraphicFramePr>
        <p:xfrm>
          <a:off x="609600" y="1524000"/>
          <a:ext cx="10232814" cy="5008504"/>
        </p:xfrm>
        <a:graphic>
          <a:graphicData uri="http://schemas.openxmlformats.org/drawingml/2006/table">
            <a:tbl>
              <a:tblPr firstRow="1" bandRow="1">
                <a:tableStyleId>{5C22544A-7EE6-4342-B048-85BDC9FD1C3A}</a:tableStyleId>
              </a:tblPr>
              <a:tblGrid>
                <a:gridCol w="1012286">
                  <a:extLst>
                    <a:ext uri="{9D8B030D-6E8A-4147-A177-3AD203B41FA5}">
                      <a16:colId xmlns:a16="http://schemas.microsoft.com/office/drawing/2014/main" val="2861710909"/>
                    </a:ext>
                  </a:extLst>
                </a:gridCol>
                <a:gridCol w="2492914">
                  <a:extLst>
                    <a:ext uri="{9D8B030D-6E8A-4147-A177-3AD203B41FA5}">
                      <a16:colId xmlns:a16="http://schemas.microsoft.com/office/drawing/2014/main" val="217406826"/>
                    </a:ext>
                  </a:extLst>
                </a:gridCol>
                <a:gridCol w="6727614">
                  <a:extLst>
                    <a:ext uri="{9D8B030D-6E8A-4147-A177-3AD203B41FA5}">
                      <a16:colId xmlns:a16="http://schemas.microsoft.com/office/drawing/2014/main" val="3654901942"/>
                    </a:ext>
                  </a:extLst>
                </a:gridCol>
              </a:tblGrid>
              <a:tr h="710824">
                <a:tc>
                  <a:txBody>
                    <a:bodyPr/>
                    <a:lstStyle/>
                    <a:p>
                      <a:r>
                        <a:rPr lang="en-IN" sz="2400" dirty="0">
                          <a:latin typeface="Times New Roman" panose="02020603050405020304" pitchFamily="18" charset="0"/>
                          <a:cs typeface="Times New Roman" panose="02020603050405020304" pitchFamily="18" charset="0"/>
                        </a:rPr>
                        <a:t>SL.NO</a:t>
                      </a:r>
                    </a:p>
                  </a:txBody>
                  <a:tcPr/>
                </a:tc>
                <a:tc>
                  <a:txBody>
                    <a:bodyPr/>
                    <a:lstStyle/>
                    <a:p>
                      <a:r>
                        <a:rPr kumimoji="0" lang="en-IN" sz="2400" b="1" i="0" kern="1200" cap="all" dirty="0">
                          <a:solidFill>
                            <a:schemeClr val="lt1"/>
                          </a:solidFill>
                          <a:effectLst/>
                          <a:latin typeface="Times New Roman" panose="02020603050405020304" pitchFamily="18" charset="0"/>
                          <a:ea typeface="+mn-ea"/>
                          <a:cs typeface="Times New Roman" panose="02020603050405020304" pitchFamily="18" charset="0"/>
                        </a:rPr>
                        <a:t>COMPONENTS</a:t>
                      </a:r>
                      <a:endParaRPr lang="en-IN" sz="2400" dirty="0">
                        <a:latin typeface="Times New Roman" panose="02020603050405020304" pitchFamily="18" charset="0"/>
                        <a:cs typeface="Times New Roman" panose="02020603050405020304" pitchFamily="18" charset="0"/>
                      </a:endParaRPr>
                    </a:p>
                  </a:txBody>
                  <a:tcPr/>
                </a:tc>
                <a:tc>
                  <a:txBody>
                    <a:bodyPr/>
                    <a:lstStyle/>
                    <a:p>
                      <a:r>
                        <a:rPr kumimoji="0" lang="en-IN" sz="2400" b="1" i="0" kern="1200" cap="all" dirty="0">
                          <a:solidFill>
                            <a:schemeClr val="lt1"/>
                          </a:solidFill>
                          <a:effectLst/>
                          <a:latin typeface="Times New Roman" panose="02020603050405020304" pitchFamily="18" charset="0"/>
                          <a:ea typeface="+mn-ea"/>
                          <a:cs typeface="Times New Roman" panose="02020603050405020304" pitchFamily="18" charset="0"/>
                        </a:rPr>
                        <a:t>DESCRIPTION</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4128625"/>
                  </a:ext>
                </a:extLst>
              </a:tr>
              <a:tr h="390784">
                <a:tc>
                  <a:txBody>
                    <a:bodyPr/>
                    <a:lstStyle/>
                    <a:p>
                      <a:r>
                        <a:rPr lang="en-IN" sz="2400" dirty="0">
                          <a:latin typeface="Times New Roman" panose="02020603050405020304" pitchFamily="18" charset="0"/>
                          <a:cs typeface="Times New Roman" panose="02020603050405020304" pitchFamily="18" charset="0"/>
                        </a:rPr>
                        <a:t>1</a:t>
                      </a:r>
                    </a:p>
                    <a:p>
                      <a:endParaRPr lang="en-IN" sz="2400" dirty="0">
                        <a:latin typeface="Times New Roman" panose="02020603050405020304" pitchFamily="18" charset="0"/>
                        <a:cs typeface="Times New Roman" panose="02020603050405020304" pitchFamily="18" charset="0"/>
                      </a:endParaRP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ESP32 Board</a:t>
                      </a:r>
                      <a:endParaRPr lang="en-IN" sz="2400" dirty="0">
                        <a:latin typeface="Times New Roman" panose="02020603050405020304" pitchFamily="18" charset="0"/>
                        <a:cs typeface="Times New Roman" panose="02020603050405020304" pitchFamily="18" charset="0"/>
                      </a:endParaRP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ESP32 Development Board (ESP-WROOM-32)</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121068"/>
                  </a:ext>
                </a:extLst>
              </a:tr>
              <a:tr h="314584">
                <a:tc>
                  <a:txBody>
                    <a:bodyPr/>
                    <a:lstStyle/>
                    <a:p>
                      <a:r>
                        <a:rPr lang="en-IN" sz="2400" dirty="0">
                          <a:latin typeface="Times New Roman" panose="02020603050405020304" pitchFamily="18" charset="0"/>
                          <a:cs typeface="Times New Roman" panose="02020603050405020304" pitchFamily="18" charset="0"/>
                        </a:rPr>
                        <a:t>2</a:t>
                      </a: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Voltage Sensor		</a:t>
                      </a:r>
                      <a:endParaRPr lang="en-IN" sz="2400" dirty="0">
                        <a:latin typeface="Times New Roman" panose="02020603050405020304" pitchFamily="18" charset="0"/>
                        <a:cs typeface="Times New Roman" panose="02020603050405020304" pitchFamily="18" charset="0"/>
                      </a:endParaRPr>
                    </a:p>
                  </a:txBody>
                  <a:tcPr/>
                </a:tc>
                <a:tc>
                  <a:txBody>
                    <a:bodyPr/>
                    <a:lstStyle/>
                    <a:p>
                      <a:r>
                        <a:rPr kumimoji="0" lang="da-DK" sz="2400" b="0" i="0" kern="1200" dirty="0">
                          <a:solidFill>
                            <a:schemeClr val="dk1"/>
                          </a:solidFill>
                          <a:effectLst/>
                          <a:latin typeface="Times New Roman" panose="02020603050405020304" pitchFamily="18" charset="0"/>
                          <a:ea typeface="+mn-ea"/>
                          <a:cs typeface="Times New Roman" panose="02020603050405020304" pitchFamily="18" charset="0"/>
                        </a:rPr>
                        <a:t>ZMPT101B AC Voltage Sensor Module</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9946931"/>
                  </a:ext>
                </a:extLst>
              </a:tr>
              <a:tr h="710824">
                <a:tc>
                  <a:txBody>
                    <a:bodyPr/>
                    <a:lstStyle/>
                    <a:p>
                      <a:r>
                        <a:rPr lang="en-IN" sz="2400" dirty="0">
                          <a:latin typeface="Times New Roman" panose="02020603050405020304" pitchFamily="18" charset="0"/>
                          <a:cs typeface="Times New Roman" panose="02020603050405020304" pitchFamily="18" charset="0"/>
                        </a:rPr>
                        <a:t>3</a:t>
                      </a: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Current Sensor</a:t>
                      </a:r>
                      <a:endParaRPr lang="en-IN" sz="2400" dirty="0">
                        <a:latin typeface="Times New Roman" panose="02020603050405020304" pitchFamily="18" charset="0"/>
                        <a:cs typeface="Times New Roman" panose="02020603050405020304" pitchFamily="18" charset="0"/>
                      </a:endParaRP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SCT-013-030 Non-invasive AC Current Sensor</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7726579"/>
                  </a:ext>
                </a:extLst>
              </a:tr>
              <a:tr h="394902">
                <a:tc>
                  <a:txBody>
                    <a:bodyPr/>
                    <a:lstStyle/>
                    <a:p>
                      <a:r>
                        <a:rPr lang="en-IN" sz="2400" dirty="0">
                          <a:latin typeface="Times New Roman" panose="02020603050405020304" pitchFamily="18" charset="0"/>
                          <a:cs typeface="Times New Roman" panose="02020603050405020304" pitchFamily="18" charset="0"/>
                        </a:rPr>
                        <a:t>4</a:t>
                      </a: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LCD Display</a:t>
                      </a:r>
                      <a:endParaRPr lang="en-IN" sz="2400" dirty="0">
                        <a:latin typeface="Times New Roman" panose="02020603050405020304" pitchFamily="18" charset="0"/>
                        <a:cs typeface="Times New Roman" panose="02020603050405020304" pitchFamily="18" charset="0"/>
                      </a:endParaRP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16X2 I2C LCD Display</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0974292"/>
                  </a:ext>
                </a:extLst>
              </a:tr>
              <a:tr h="394902">
                <a:tc>
                  <a:txBody>
                    <a:bodyPr/>
                    <a:lstStyle/>
                    <a:p>
                      <a:r>
                        <a:rPr lang="en-IN" sz="2400" dirty="0">
                          <a:latin typeface="Times New Roman" panose="02020603050405020304" pitchFamily="18" charset="0"/>
                          <a:cs typeface="Times New Roman" panose="02020603050405020304" pitchFamily="18" charset="0"/>
                        </a:rPr>
                        <a:t>5</a:t>
                      </a: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Resistor</a:t>
                      </a:r>
                      <a:endParaRPr lang="en-IN" sz="2400" dirty="0">
                        <a:latin typeface="Times New Roman" panose="02020603050405020304" pitchFamily="18" charset="0"/>
                        <a:cs typeface="Times New Roman" panose="02020603050405020304" pitchFamily="18" charset="0"/>
                      </a:endParaRP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10K , 100 ohm</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2417465"/>
                  </a:ext>
                </a:extLst>
              </a:tr>
              <a:tr h="394902">
                <a:tc>
                  <a:txBody>
                    <a:bodyPr/>
                    <a:lstStyle/>
                    <a:p>
                      <a:r>
                        <a:rPr lang="en-IN" sz="2400" dirty="0">
                          <a:latin typeface="Times New Roman" panose="02020603050405020304" pitchFamily="18" charset="0"/>
                          <a:cs typeface="Times New Roman" panose="02020603050405020304" pitchFamily="18" charset="0"/>
                        </a:rPr>
                        <a:t>6</a:t>
                      </a: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Capacitor</a:t>
                      </a:r>
                      <a:endParaRPr lang="en-IN" sz="2400" dirty="0">
                        <a:latin typeface="Times New Roman" panose="02020603050405020304" pitchFamily="18" charset="0"/>
                        <a:cs typeface="Times New Roman" panose="02020603050405020304" pitchFamily="18" charset="0"/>
                      </a:endParaRP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10uF</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7346713"/>
                  </a:ext>
                </a:extLst>
              </a:tr>
              <a:tr h="315400">
                <a:tc>
                  <a:txBody>
                    <a:bodyPr/>
                    <a:lstStyle/>
                    <a:p>
                      <a:r>
                        <a:rPr lang="en-IN" sz="2400" dirty="0">
                          <a:latin typeface="Times New Roman" panose="02020603050405020304" pitchFamily="18" charset="0"/>
                          <a:cs typeface="Times New Roman" panose="02020603050405020304" pitchFamily="18" charset="0"/>
                        </a:rPr>
                        <a:t>7</a:t>
                      </a: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Connecting Wires</a:t>
                      </a:r>
                      <a:endParaRPr lang="en-IN" sz="2400" dirty="0">
                        <a:latin typeface="Times New Roman" panose="02020603050405020304" pitchFamily="18" charset="0"/>
                        <a:cs typeface="Times New Roman" panose="02020603050405020304" pitchFamily="18" charset="0"/>
                      </a:endParaRPr>
                    </a:p>
                  </a:txBody>
                  <a:tcPr/>
                </a:tc>
                <a:tc>
                  <a:txBody>
                    <a:bodyPr/>
                    <a:lstStyle/>
                    <a:p>
                      <a:r>
                        <a:rPr kumimoji="0" lang="en-IN" sz="2400" b="0" i="0" kern="1200" dirty="0">
                          <a:solidFill>
                            <a:schemeClr val="dk1"/>
                          </a:solidFill>
                          <a:effectLst/>
                          <a:latin typeface="Times New Roman" panose="02020603050405020304" pitchFamily="18" charset="0"/>
                          <a:ea typeface="+mn-ea"/>
                          <a:cs typeface="Times New Roman" panose="02020603050405020304" pitchFamily="18" charset="0"/>
                        </a:rPr>
                        <a:t>Jumper Wires</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86015119"/>
                  </a:ext>
                </a:extLst>
              </a:tr>
            </a:tbl>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normAutofit/>
          </a:bodyPr>
          <a:lstStyle/>
          <a:p>
            <a:r>
              <a:rPr lang="en-IN" sz="3600" b="1" u="sng" dirty="0">
                <a:latin typeface="Times New Roman" panose="02020603050405020304" charset="0"/>
                <a:cs typeface="Times New Roman" panose="02020603050405020304" charset="0"/>
              </a:rPr>
              <a:t>SOFTWARE TOOLS:</a:t>
            </a:r>
            <a:endParaRPr lang="en-US" sz="3600" b="1" u="sng"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57200" y="1752600"/>
            <a:ext cx="11201400" cy="4576770"/>
          </a:xfrm>
        </p:spPr>
        <p:style>
          <a:lnRef idx="2">
            <a:schemeClr val="accent4"/>
          </a:lnRef>
          <a:fillRef idx="1">
            <a:schemeClr val="lt1"/>
          </a:fillRef>
          <a:effectRef idx="0">
            <a:schemeClr val="accent4"/>
          </a:effectRef>
          <a:fontRef idx="minor">
            <a:schemeClr val="dk1"/>
          </a:fontRef>
        </p:style>
        <p:txBody>
          <a:bodyPr vert="horz" lIns="91440" tIns="45720" rIns="91440" bIns="45720" anchor="t">
            <a:normAutofit/>
          </a:bodyPr>
          <a:lstStyle>
            <a:lvl1pPr marL="274320" marR="0" indent="-274320" algn="l" defTabSz="914400" rtl="0" eaLnBrk="1" fontAlgn="auto" latinLnBrk="0" hangingPunct="1">
              <a:lnSpc>
                <a:spcPct val="100000"/>
              </a:lnSpc>
              <a:spcBef>
                <a:spcPct val="20000"/>
              </a:spcBef>
              <a:spcAft>
                <a:spcPct val="0"/>
              </a:spcAft>
              <a:buClr>
                <a:schemeClr val="accent3"/>
              </a:buClr>
              <a:buSzPct val="95000"/>
              <a:buFont typeface="Wingdings 2" panose="05020102010507070707"/>
              <a:buChar char=""/>
              <a:defRPr kumimoji="0" sz="26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1pPr>
            <a:lvl2pPr marL="640080" marR="0" indent="-247015" algn="l" defTabSz="914400" rtl="0" eaLnBrk="1" fontAlgn="auto" latinLnBrk="0" hangingPunct="1">
              <a:lnSpc>
                <a:spcPct val="100000"/>
              </a:lnSpc>
              <a:spcBef>
                <a:spcPct val="20000"/>
              </a:spcBef>
              <a:spcAft>
                <a:spcPct val="0"/>
              </a:spcAft>
              <a:buClr>
                <a:schemeClr val="accent1"/>
              </a:buClr>
              <a:buSzPct val="85000"/>
              <a:buFont typeface="Wingdings 2" panose="05020102010507070707"/>
              <a:buChar char=""/>
              <a:defRPr kumimoji="0" sz="24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2pPr>
            <a:lvl3pPr marL="914400" marR="0" indent="-247015" algn="l" defTabSz="914400" rtl="0" eaLnBrk="1" fontAlgn="auto" latinLnBrk="0" hangingPunct="1">
              <a:lnSpc>
                <a:spcPct val="100000"/>
              </a:lnSpc>
              <a:spcBef>
                <a:spcPct val="20000"/>
              </a:spcBef>
              <a:spcAft>
                <a:spcPct val="0"/>
              </a:spcAft>
              <a:buClr>
                <a:schemeClr val="accent2"/>
              </a:buClr>
              <a:buSzPct val="70000"/>
              <a:buFont typeface="Wingdings 2" panose="05020102010507070707"/>
              <a:buChar char=""/>
              <a:defRPr kumimoji="0" sz="21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3pPr>
            <a:lvl4pPr marL="1188720" marR="0" indent="-210185" algn="l" defTabSz="914400" rtl="0" eaLnBrk="1" fontAlgn="auto" latinLnBrk="0" hangingPunct="1">
              <a:lnSpc>
                <a:spcPct val="100000"/>
              </a:lnSpc>
              <a:spcBef>
                <a:spcPct val="20000"/>
              </a:spcBef>
              <a:spcAft>
                <a:spcPct val="0"/>
              </a:spcAft>
              <a:buClr>
                <a:schemeClr val="accent3"/>
              </a:buClr>
              <a:buSzPct val="65000"/>
              <a:buFont typeface="Wingdings 2" panose="05020102010507070707"/>
              <a:buChar char=""/>
              <a:defRPr kumimoji="0" sz="20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4pPr>
            <a:lvl5pPr marL="1463040" marR="0" indent="-210185" algn="l" defTabSz="914400" rtl="0" eaLnBrk="1" fontAlgn="auto" latinLnBrk="0" hangingPunct="1">
              <a:lnSpc>
                <a:spcPct val="100000"/>
              </a:lnSpc>
              <a:spcBef>
                <a:spcPct val="20000"/>
              </a:spcBef>
              <a:spcAft>
                <a:spcPct val="0"/>
              </a:spcAft>
              <a:buClr>
                <a:schemeClr val="accent4"/>
              </a:buClr>
              <a:buSzPct val="65000"/>
              <a:buFont typeface="Wingdings 2" panose="05020102010507070707"/>
              <a:buChar char=""/>
              <a:defRPr kumimoji="0" sz="20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5pPr>
            <a:lvl6pPr marL="1737360" marR="0" indent="-210185" algn="l" defTabSz="914400" rtl="0" eaLnBrk="1" fontAlgn="auto" latinLnBrk="0" hangingPunct="1">
              <a:lnSpc>
                <a:spcPct val="100000"/>
              </a:lnSpc>
              <a:spcBef>
                <a:spcPct val="20000"/>
              </a:spcBef>
              <a:spcAft>
                <a:spcPct val="0"/>
              </a:spcAft>
              <a:buClr>
                <a:schemeClr val="accent5"/>
              </a:buClr>
              <a:buSzPct val="80000"/>
              <a:buFont typeface="Wingdings 2" panose="05020102010507070707"/>
              <a:buChar char=""/>
              <a:defRPr kumimoji="0" sz="18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6pPr>
            <a:lvl7pPr marL="1920240" marR="0" indent="-182880" algn="l" defTabSz="914400" rtl="0" eaLnBrk="1" fontAlgn="auto" latinLnBrk="0" hangingPunct="1">
              <a:lnSpc>
                <a:spcPct val="100000"/>
              </a:lnSpc>
              <a:spcBef>
                <a:spcPct val="20000"/>
              </a:spcBef>
              <a:spcAft>
                <a:spcPct val="0"/>
              </a:spcAft>
              <a:buClr>
                <a:schemeClr val="accent6"/>
              </a:buClr>
              <a:buSzPct val="80000"/>
              <a:buFont typeface="Wingdings 2" panose="05020102010507070707"/>
              <a:buChar char=""/>
              <a:defRPr kumimoji="0" sz="16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7pPr>
            <a:lvl8pPr marL="2194560" marR="0" indent="-182880" algn="l" defTabSz="914400" rtl="0" eaLnBrk="1" fontAlgn="auto" latinLnBrk="0" hangingPunct="1">
              <a:lnSpc>
                <a:spcPct val="100000"/>
              </a:lnSpc>
              <a:spcBef>
                <a:spcPct val="20000"/>
              </a:spcBef>
              <a:spcAft>
                <a:spcPct val="0"/>
              </a:spcAft>
              <a:buClr>
                <a:schemeClr val="tx2"/>
              </a:buClr>
              <a:buSzTx/>
              <a:buFontTx/>
              <a:buChar char="•"/>
              <a:defRPr kumimoji="0" sz="16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8pPr>
            <a:lvl9pPr marL="2468880" marR="0" indent="-182880" algn="l" defTabSz="914400" rtl="0" eaLnBrk="1" fontAlgn="auto" latinLnBrk="0" hangingPunct="1">
              <a:lnSpc>
                <a:spcPct val="100000"/>
              </a:lnSpc>
              <a:spcBef>
                <a:spcPct val="20000"/>
              </a:spcBef>
              <a:spcAft>
                <a:spcPct val="0"/>
              </a:spcAft>
              <a:buClr>
                <a:schemeClr val="tx2"/>
              </a:buClr>
              <a:buSzTx/>
              <a:buFontTx/>
              <a:buChar char="•"/>
              <a:defRPr kumimoji="0" sz="1400" b="0" i="0" u="none" strike="noStrike" kern="1200" cap="none" spc="0" normalizeH="0" baseline="0" noProof="0">
                <a:solidFill>
                  <a:schemeClr val="dk1"/>
                </a:solidFill>
                <a:uLnTx/>
                <a:uFillTx/>
                <a:latin typeface="Constantia" panose="02030602050306030303"/>
                <a:ea typeface="Arial" panose="020B0604020202020204" pitchFamily="34" charset="0"/>
                <a:cs typeface="Arial" panose="020B0604020202020204" pitchFamily="34" charset="0"/>
                <a:sym typeface="Wingdings" panose="05000000000000000000"/>
              </a:defRPr>
            </a:lvl9pPr>
          </a:lstStyle>
          <a:p>
            <a:pPr marL="0" indent="0">
              <a:buNone/>
            </a:pPr>
            <a:r>
              <a:rPr lang="en-IN" sz="2400" b="1" dirty="0"/>
              <a:t> Arduino IDE </a:t>
            </a:r>
          </a:p>
          <a:p>
            <a:pPr marL="0" indent="0">
              <a:buNone/>
            </a:pPr>
            <a:r>
              <a:rPr lang="en-US" sz="1100" dirty="0"/>
              <a:t>          </a:t>
            </a:r>
            <a:r>
              <a:rPr lang="en-US" sz="2400" dirty="0"/>
              <a:t>It is an open source Arduino software that allows you to build and test instructions that compose a program or a sketch for Arduino boards. It facilitates the writing of code. It's simple to use and allows you to upload sketches to the microcontroller boards</a:t>
            </a:r>
          </a:p>
          <a:p>
            <a:pPr marL="0" indent="0">
              <a:buNone/>
            </a:pPr>
            <a:endParaRPr lang="en-IN" sz="2400" dirty="0"/>
          </a:p>
          <a:p>
            <a:pPr marL="0" indent="0">
              <a:buNone/>
            </a:pPr>
            <a:r>
              <a:rPr lang="en-IN" sz="2400" b="1" dirty="0">
                <a:solidFill>
                  <a:schemeClr val="tx1">
                    <a:lumMod val="95000"/>
                    <a:lumOff val="5000"/>
                  </a:schemeClr>
                </a:solidFill>
                <a:latin typeface="Times New Roman" panose="02020603050405020304" charset="0"/>
                <a:cs typeface="Times New Roman" panose="02020603050405020304" charset="0"/>
              </a:rPr>
              <a:t> Blynk Application :</a:t>
            </a:r>
            <a:endParaRPr lang="en-US" sz="2400" b="1" dirty="0">
              <a:solidFill>
                <a:schemeClr val="tx1">
                  <a:lumMod val="95000"/>
                  <a:lumOff val="5000"/>
                </a:schemeClr>
              </a:solidFill>
              <a:latin typeface="Times New Roman" panose="02020603050405020304" charset="0"/>
              <a:cs typeface="Times New Roman" panose="02020603050405020304" charset="0"/>
            </a:endParaRPr>
          </a:p>
          <a:p>
            <a:pPr>
              <a:buNone/>
            </a:pPr>
            <a:r>
              <a:rPr lang="en-IN" sz="2400" dirty="0">
                <a:solidFill>
                  <a:schemeClr val="tx1">
                    <a:lumMod val="95000"/>
                    <a:lumOff val="5000"/>
                  </a:schemeClr>
                </a:solidFill>
                <a:cs typeface="Arial" panose="020B0604020202020204"/>
              </a:rPr>
              <a:t>   </a:t>
            </a:r>
            <a:r>
              <a:rPr lang="en-IN" sz="2400" dirty="0">
                <a:solidFill>
                  <a:schemeClr val="tx1">
                    <a:lumMod val="95000"/>
                    <a:lumOff val="5000"/>
                  </a:schemeClr>
                </a:solidFill>
                <a:latin typeface="Times New Roman" panose="02020603050405020304" charset="0"/>
                <a:cs typeface="Times New Roman" panose="02020603050405020304" charset="0"/>
              </a:rPr>
              <a:t>Blynk an application that  runs Android and IOS devices to control any IoT based application using Smartphones. It allows you to create your Graphical user interface for IoT application. Here we will display the IoT Energy Meter Data on Blynk Application.</a:t>
            </a:r>
            <a:endParaRPr lang="en-US" sz="2400" dirty="0">
              <a:solidFill>
                <a:schemeClr val="tx1">
                  <a:lumMod val="95000"/>
                  <a:lumOff val="5000"/>
                </a:schemeClr>
              </a:solidFill>
              <a:latin typeface="Times New Roman" panose="02020603050405020304" charset="0"/>
              <a:cs typeface="Times New Roman" panose="0202060305040502030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90C5-C2CE-CFA8-D9E7-209BE15D3A69}"/>
              </a:ext>
            </a:extLst>
          </p:cNvPr>
          <p:cNvSpPr>
            <a:spLocks noGrp="1"/>
          </p:cNvSpPr>
          <p:nvPr>
            <p:ph type="title"/>
          </p:nvPr>
        </p:nvSpPr>
        <p:spPr>
          <a:xfrm>
            <a:off x="533400" y="864108"/>
            <a:ext cx="8229600" cy="667512"/>
          </a:xfrm>
        </p:spPr>
        <p:txBody>
          <a:bodyPr>
            <a:normAutofit fontScale="90000"/>
          </a:bodyPr>
          <a:lstStyle/>
          <a:p>
            <a:r>
              <a:rPr lang="en-IN" b="1" i="0" dirty="0">
                <a:solidFill>
                  <a:schemeClr val="bg2">
                    <a:lumMod val="25000"/>
                  </a:schemeClr>
                </a:solidFill>
                <a:effectLst/>
                <a:latin typeface="Times New Roman" panose="02020603050405020304" pitchFamily="18" charset="0"/>
                <a:cs typeface="Times New Roman" panose="02020603050405020304" pitchFamily="18" charset="0"/>
              </a:rPr>
              <a:t>ESP32 Board</a:t>
            </a:r>
            <a:endParaRPr lang="en-IN"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66F698D-F518-2FCA-06A0-2B4A9CA33176}"/>
              </a:ext>
            </a:extLst>
          </p:cNvPr>
          <p:cNvSpPr>
            <a:spLocks noGrp="1"/>
          </p:cNvSpPr>
          <p:nvPr>
            <p:ph sz="half" idx="2"/>
          </p:nvPr>
        </p:nvSpPr>
        <p:spPr>
          <a:xfrm>
            <a:off x="4419600" y="1082040"/>
            <a:ext cx="7543800" cy="5288125"/>
          </a:xfrm>
        </p:spPr>
        <p:txBody>
          <a:bodyPr>
            <a:normAutofit/>
          </a:bodyPr>
          <a:lstStyle/>
          <a:p>
            <a:pPr marL="0" indent="0">
              <a:buNone/>
            </a:pPr>
            <a:r>
              <a:rPr lang="en-US" sz="2400" i="0" dirty="0">
                <a:solidFill>
                  <a:srgbClr val="202122"/>
                </a:solidFill>
                <a:effectLst/>
                <a:latin typeface="Times New Roman" panose="02020603050405020304" pitchFamily="18" charset="0"/>
                <a:cs typeface="Times New Roman" panose="02020603050405020304" pitchFamily="18" charset="0"/>
              </a:rPr>
              <a:t>ESP32</a:t>
            </a:r>
            <a:r>
              <a:rPr lang="en-US" sz="2400" b="0" i="0" dirty="0">
                <a:solidFill>
                  <a:srgbClr val="202122"/>
                </a:solidFill>
                <a:effectLst/>
                <a:latin typeface="Times New Roman" panose="02020603050405020304" pitchFamily="18" charset="0"/>
                <a:cs typeface="Times New Roman" panose="02020603050405020304" pitchFamily="18" charset="0"/>
              </a:rPr>
              <a:t> is a series of low-cost, low-power  </a:t>
            </a:r>
            <a:r>
              <a:rPr lang="en-US" sz="2400" dirty="0">
                <a:solidFill>
                  <a:srgbClr val="202122"/>
                </a:solidFill>
                <a:latin typeface="Times New Roman" panose="02020603050405020304" pitchFamily="18" charset="0"/>
                <a:cs typeface="Times New Roman" panose="02020603050405020304" pitchFamily="18" charset="0"/>
              </a:rPr>
              <a:t>system on a chip microcontrollers </a:t>
            </a:r>
            <a:r>
              <a:rPr lang="en-US" sz="2400" b="0" i="0" dirty="0">
                <a:solidFill>
                  <a:srgbClr val="202122"/>
                </a:solidFill>
                <a:effectLst/>
                <a:latin typeface="Times New Roman" panose="02020603050405020304" pitchFamily="18" charset="0"/>
                <a:cs typeface="Times New Roman" panose="02020603050405020304" pitchFamily="18" charset="0"/>
              </a:rPr>
              <a:t>with integrated </a:t>
            </a:r>
            <a:r>
              <a:rPr lang="en-US" sz="2400" dirty="0">
                <a:latin typeface="Times New Roman" panose="02020603050405020304" pitchFamily="18" charset="0"/>
                <a:cs typeface="Times New Roman" panose="02020603050405020304" pitchFamily="18" charset="0"/>
              </a:rPr>
              <a:t>Wi-Fi</a:t>
            </a:r>
            <a:r>
              <a:rPr lang="en-US" sz="2400" b="0" i="0" dirty="0">
                <a:solidFill>
                  <a:srgbClr val="202122"/>
                </a:solidFill>
                <a:effectLst/>
                <a:latin typeface="Times New Roman" panose="02020603050405020304" pitchFamily="18" charset="0"/>
                <a:cs typeface="Times New Roman" panose="02020603050405020304" pitchFamily="18" charset="0"/>
              </a:rPr>
              <a:t>  and dual-mode Bluetooth </a:t>
            </a:r>
          </a:p>
          <a:p>
            <a:pPr marL="0" indent="0">
              <a:buNone/>
            </a:pPr>
            <a:r>
              <a:rPr lang="en-IN" sz="2400" dirty="0">
                <a:solidFill>
                  <a:srgbClr val="FF0000"/>
                </a:solidFill>
                <a:latin typeface="Times New Roman" panose="02020603050405020304" pitchFamily="18" charset="0"/>
                <a:cs typeface="Times New Roman" panose="02020603050405020304" pitchFamily="18" charset="0"/>
              </a:rPr>
              <a:t>Specifications ESP32 Microcontroller :</a:t>
            </a:r>
            <a:endParaRPr lang="en-US" sz="2400" b="0" i="0" dirty="0">
              <a:solidFill>
                <a:srgbClr val="FF0000"/>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Operating Voltage  - 2.2 to 3.6 V</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GPIO                     - 36 ports </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ADC                      - 14 ports </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DAC                      - 2 ports</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Flash Memory       - 16 Mbyte</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SRAM                  - 250 Kbyte </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Clock Speed          - Up to 240 MHz </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WI-FI                    - 2.4 GHz</a:t>
            </a:r>
            <a:endParaRPr lang="en-US" sz="2400" b="0" i="0" dirty="0">
              <a:solidFill>
                <a:srgbClr val="202122"/>
              </a:solidFill>
              <a:effectLst/>
              <a:latin typeface="Times New Roman" panose="02020603050405020304" pitchFamily="18" charset="0"/>
              <a:cs typeface="Times New Roman" panose="02020603050405020304" pitchFamily="18" charset="0"/>
            </a:endParaRPr>
          </a:p>
          <a:p>
            <a:pPr marL="0" indent="0">
              <a:buNone/>
            </a:pPr>
            <a:endParaRPr lang="en-IN" dirty="0"/>
          </a:p>
        </p:txBody>
      </p:sp>
      <p:pic>
        <p:nvPicPr>
          <p:cNvPr id="22" name="Content Placeholder 21">
            <a:extLst>
              <a:ext uri="{FF2B5EF4-FFF2-40B4-BE49-F238E27FC236}">
                <a16:creationId xmlns:a16="http://schemas.microsoft.com/office/drawing/2014/main" id="{01AA6A13-4977-F217-2009-CE7911809FC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981200"/>
            <a:ext cx="4191000" cy="4172713"/>
          </a:xfrm>
        </p:spPr>
      </p:pic>
    </p:spTree>
    <p:extLst>
      <p:ext uri="{BB962C8B-B14F-4D97-AF65-F5344CB8AC3E}">
        <p14:creationId xmlns:p14="http://schemas.microsoft.com/office/powerpoint/2010/main" val="388600906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040C-F8B2-DCBC-448C-A37F82E05333}"/>
              </a:ext>
            </a:extLst>
          </p:cNvPr>
          <p:cNvSpPr>
            <a:spLocks noGrp="1"/>
          </p:cNvSpPr>
          <p:nvPr>
            <p:ph type="title"/>
          </p:nvPr>
        </p:nvSpPr>
        <p:spPr>
          <a:xfrm>
            <a:off x="533400" y="228599"/>
            <a:ext cx="8153400" cy="1691485"/>
          </a:xfrm>
        </p:spPr>
        <p:txBody>
          <a:bodyPr>
            <a:normAutofit/>
          </a:bodyPr>
          <a:lstStyle/>
          <a:p>
            <a:r>
              <a:rPr lang="en-IN" sz="3200" b="1" i="0" dirty="0">
                <a:solidFill>
                  <a:schemeClr val="bg2">
                    <a:lumMod val="25000"/>
                  </a:schemeClr>
                </a:solidFill>
                <a:effectLst/>
                <a:latin typeface="Poppins" panose="00000500000000000000" pitchFamily="2" charset="0"/>
              </a:rPr>
              <a:t>ZMPT101B AC Single Phase                  Voltage Sensor</a:t>
            </a:r>
            <a:endParaRPr lang="en-IN" sz="3200" dirty="0">
              <a:solidFill>
                <a:schemeClr val="bg2">
                  <a:lumMod val="25000"/>
                </a:schemeClr>
              </a:solidFill>
            </a:endParaRPr>
          </a:p>
        </p:txBody>
      </p:sp>
      <p:pic>
        <p:nvPicPr>
          <p:cNvPr id="6" name="Content Placeholder 5">
            <a:extLst>
              <a:ext uri="{FF2B5EF4-FFF2-40B4-BE49-F238E27FC236}">
                <a16:creationId xmlns:a16="http://schemas.microsoft.com/office/drawing/2014/main" id="{BEF8F975-E787-5226-59F7-D0EE3BBC35B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5429" y="2584055"/>
            <a:ext cx="3905250" cy="3381375"/>
          </a:xfrm>
        </p:spPr>
      </p:pic>
      <p:sp>
        <p:nvSpPr>
          <p:cNvPr id="4" name="Content Placeholder 3">
            <a:extLst>
              <a:ext uri="{FF2B5EF4-FFF2-40B4-BE49-F238E27FC236}">
                <a16:creationId xmlns:a16="http://schemas.microsoft.com/office/drawing/2014/main" id="{E19E17CA-20C6-BFE2-F7EB-FFF4D48F7146}"/>
              </a:ext>
            </a:extLst>
          </p:cNvPr>
          <p:cNvSpPr>
            <a:spLocks noGrp="1"/>
          </p:cNvSpPr>
          <p:nvPr>
            <p:ph sz="half" idx="2"/>
          </p:nvPr>
        </p:nvSpPr>
        <p:spPr>
          <a:xfrm>
            <a:off x="4648200" y="1920085"/>
            <a:ext cx="6934200" cy="4709316"/>
          </a:xfrm>
        </p:spPr>
        <p:txBody>
          <a:bodyPr>
            <a:normAutofit/>
          </a:bodyPr>
          <a:lstStyle/>
          <a:p>
            <a:r>
              <a:rPr lang="en-US" sz="2400" i="0" dirty="0">
                <a:solidFill>
                  <a:srgbClr val="000000"/>
                </a:solidFill>
                <a:effectLst/>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ZMPT101B</a:t>
            </a:r>
            <a:r>
              <a:rPr lang="en-US" sz="2400" i="0" dirty="0">
                <a:solidFill>
                  <a:srgbClr val="000000"/>
                </a:solidFill>
                <a:effectLst/>
                <a:latin typeface="Times New Roman" panose="02020603050405020304" pitchFamily="18" charset="0"/>
                <a:cs typeface="Times New Roman" panose="02020603050405020304" pitchFamily="18" charset="0"/>
              </a:rPr>
              <a:t> AC Single Phase voltage sensor module is based on a high precision ZMPT101B voltage Transformer used to measure the accurate AC voltage with a voltage transformer.</a:t>
            </a:r>
          </a:p>
          <a:p>
            <a:pPr marL="0" indent="0">
              <a:buNone/>
            </a:pPr>
            <a:endParaRPr lang="en-US" sz="2400" i="0" dirty="0">
              <a:solidFill>
                <a:srgbClr val="000000"/>
              </a:solidFill>
              <a:effectLst/>
              <a:latin typeface="Times New Roman" panose="02020603050405020304" pitchFamily="18" charset="0"/>
              <a:cs typeface="Times New Roman" panose="02020603050405020304" pitchFamily="18" charset="0"/>
            </a:endParaRPr>
          </a:p>
          <a:p>
            <a:r>
              <a:rPr lang="en-US" sz="2400" i="0" dirty="0">
                <a:solidFill>
                  <a:srgbClr val="000000"/>
                </a:solidFill>
                <a:effectLst/>
                <a:latin typeface="Times New Roman" panose="02020603050405020304" pitchFamily="18" charset="0"/>
                <a:cs typeface="Times New Roman" panose="02020603050405020304" pitchFamily="18" charset="0"/>
              </a:rPr>
              <a:t> This is an ideal choice to measure the AC voltage using Arduino or ESP32</a:t>
            </a:r>
            <a:r>
              <a:rPr lang="en-US" sz="2800" i="0" dirty="0">
                <a:solidFill>
                  <a:srgbClr val="000000"/>
                </a:solidFill>
                <a:effectLst/>
                <a:latin typeface="-apple-system"/>
              </a:rPr>
              <a:t>.</a:t>
            </a:r>
            <a:endParaRPr lang="en-IN" sz="2800" dirty="0"/>
          </a:p>
        </p:txBody>
      </p:sp>
    </p:spTree>
    <p:extLst>
      <p:ext uri="{BB962C8B-B14F-4D97-AF65-F5344CB8AC3E}">
        <p14:creationId xmlns:p14="http://schemas.microsoft.com/office/powerpoint/2010/main" val="173810922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EC1B-3418-8C2B-DA73-CE8CE6CBA130}"/>
              </a:ext>
            </a:extLst>
          </p:cNvPr>
          <p:cNvSpPr>
            <a:spLocks noGrp="1"/>
          </p:cNvSpPr>
          <p:nvPr>
            <p:ph type="title"/>
          </p:nvPr>
        </p:nvSpPr>
        <p:spPr>
          <a:xfrm>
            <a:off x="533400" y="797764"/>
            <a:ext cx="8229600" cy="1344013"/>
          </a:xfrm>
        </p:spPr>
        <p:txBody>
          <a:bodyPr>
            <a:normAutofit fontScale="90000"/>
          </a:bodyPr>
          <a:lstStyle/>
          <a:p>
            <a:r>
              <a:rPr lang="en-IN" b="1" i="0" dirty="0">
                <a:solidFill>
                  <a:schemeClr val="bg2">
                    <a:lumMod val="25000"/>
                  </a:schemeClr>
                </a:solidFill>
                <a:effectLst/>
                <a:latin typeface="Poppins" panose="00000500000000000000" pitchFamily="2" charset="0"/>
              </a:rPr>
              <a:t>SCT-013 Current Sensor</a:t>
            </a:r>
            <a:br>
              <a:rPr lang="en-IN" b="1" i="0" dirty="0">
                <a:solidFill>
                  <a:srgbClr val="FF0000"/>
                </a:solidFill>
                <a:effectLst/>
                <a:latin typeface="Poppins" panose="00000500000000000000" pitchFamily="2" charset="0"/>
              </a:rPr>
            </a:br>
            <a:endParaRPr lang="en-IN" dirty="0"/>
          </a:p>
        </p:txBody>
      </p:sp>
      <p:pic>
        <p:nvPicPr>
          <p:cNvPr id="6" name="Content Placeholder 5">
            <a:extLst>
              <a:ext uri="{FF2B5EF4-FFF2-40B4-BE49-F238E27FC236}">
                <a16:creationId xmlns:a16="http://schemas.microsoft.com/office/drawing/2014/main" id="{874186DA-F229-E955-F7DB-911D16775D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71500" y="2232819"/>
            <a:ext cx="3810000" cy="3810000"/>
          </a:xfrm>
        </p:spPr>
      </p:pic>
      <p:sp>
        <p:nvSpPr>
          <p:cNvPr id="4" name="Content Placeholder 3">
            <a:extLst>
              <a:ext uri="{FF2B5EF4-FFF2-40B4-BE49-F238E27FC236}">
                <a16:creationId xmlns:a16="http://schemas.microsoft.com/office/drawing/2014/main" id="{03E08F67-61E0-901C-4E23-1368EFD289BC}"/>
              </a:ext>
            </a:extLst>
          </p:cNvPr>
          <p:cNvSpPr>
            <a:spLocks noGrp="1"/>
          </p:cNvSpPr>
          <p:nvPr>
            <p:ph sz="half" idx="2"/>
          </p:nvPr>
        </p:nvSpPr>
        <p:spPr>
          <a:xfrm>
            <a:off x="4648200" y="1981200"/>
            <a:ext cx="7162800" cy="4373725"/>
          </a:xfrm>
        </p:spPr>
        <p:txBody>
          <a:bodyPr>
            <a:normAutofit/>
          </a:bodyPr>
          <a:lstStyle/>
          <a:p>
            <a:r>
              <a:rPr lang="en-US" sz="2400" b="0" i="0" dirty="0">
                <a:solidFill>
                  <a:srgbClr val="000000"/>
                </a:solidFill>
                <a:effectLst/>
                <a:latin typeface="Times New Roman" panose="02020603050405020304" pitchFamily="18" charset="0"/>
                <a:cs typeface="Times New Roman" panose="02020603050405020304" pitchFamily="18" charset="0"/>
              </a:rPr>
              <a:t>The </a:t>
            </a:r>
            <a:r>
              <a:rPr lang="en-US" sz="2400" i="0" dirty="0">
                <a:solidFill>
                  <a:srgbClr val="000000"/>
                </a:solidFill>
                <a:effectLst/>
                <a:latin typeface="Times New Roman" panose="02020603050405020304" pitchFamily="18" charset="0"/>
                <a:cs typeface="Times New Roman" panose="02020603050405020304" pitchFamily="18" charset="0"/>
              </a:rPr>
              <a:t>SCT-013</a:t>
            </a:r>
            <a:r>
              <a:rPr lang="en-US" sz="2400" b="0" i="0" dirty="0">
                <a:solidFill>
                  <a:srgbClr val="000000"/>
                </a:solidFill>
                <a:effectLst/>
                <a:latin typeface="Times New Roman" panose="02020603050405020304" pitchFamily="18" charset="0"/>
                <a:cs typeface="Times New Roman" panose="02020603050405020304" pitchFamily="18" charset="0"/>
              </a:rPr>
              <a:t> is a Non-invasive AC Current Sensor Split Core Type Clamp Meter Sensor that can be used to measure </a:t>
            </a:r>
            <a:r>
              <a:rPr lang="en-US" sz="2400" i="0" dirty="0">
                <a:solidFill>
                  <a:srgbClr val="000000"/>
                </a:solidFill>
                <a:effectLst/>
                <a:latin typeface="Times New Roman" panose="02020603050405020304" pitchFamily="18" charset="0"/>
                <a:cs typeface="Times New Roman" panose="02020603050405020304" pitchFamily="18" charset="0"/>
              </a:rPr>
              <a:t>AC current </a:t>
            </a:r>
            <a:r>
              <a:rPr lang="en-US" sz="2400" b="0" i="0" dirty="0">
                <a:solidFill>
                  <a:srgbClr val="000000"/>
                </a:solidFill>
                <a:effectLst/>
                <a:latin typeface="Times New Roman" panose="02020603050405020304" pitchFamily="18" charset="0"/>
                <a:cs typeface="Times New Roman" panose="02020603050405020304" pitchFamily="18" charset="0"/>
              </a:rPr>
              <a:t>up to 100 amperes.</a:t>
            </a:r>
          </a:p>
          <a:p>
            <a:r>
              <a:rPr lang="en-US" sz="2400" b="0" i="0" dirty="0">
                <a:solidFill>
                  <a:srgbClr val="000000"/>
                </a:solidFill>
                <a:effectLst/>
                <a:latin typeface="Times New Roman" panose="02020603050405020304" pitchFamily="18" charset="0"/>
                <a:cs typeface="Times New Roman" panose="02020603050405020304" pitchFamily="18" charset="0"/>
              </a:rPr>
              <a:t>Current transformers (CTs) are sensors are for measuring alternating current. They are particularly useful for measuring whole building electricity consumption.</a:t>
            </a:r>
          </a:p>
          <a:p>
            <a:r>
              <a:rPr lang="en-US" sz="2400" b="0" i="0" dirty="0">
                <a:solidFill>
                  <a:srgbClr val="000000"/>
                </a:solidFill>
                <a:effectLst/>
                <a:latin typeface="Times New Roman" panose="02020603050405020304" pitchFamily="18" charset="0"/>
                <a:cs typeface="Times New Roman" panose="02020603050405020304" pitchFamily="18" charset="0"/>
              </a:rPr>
              <a:t> The SCT-013 current sensors can be clipped straight either to the </a:t>
            </a:r>
            <a:r>
              <a:rPr lang="en-US" sz="2400" i="0" dirty="0">
                <a:solidFill>
                  <a:srgbClr val="000000"/>
                </a:solidFill>
                <a:effectLst/>
                <a:latin typeface="Times New Roman" panose="02020603050405020304" pitchFamily="18" charset="0"/>
                <a:cs typeface="Times New Roman" panose="02020603050405020304" pitchFamily="18" charset="0"/>
              </a:rPr>
              <a:t>live </a:t>
            </a:r>
            <a:r>
              <a:rPr lang="en-US" sz="2400" b="0" i="0" dirty="0">
                <a:solidFill>
                  <a:srgbClr val="000000"/>
                </a:solidFill>
                <a:effectLst/>
                <a:latin typeface="Times New Roman" panose="02020603050405020304" pitchFamily="18" charset="0"/>
                <a:cs typeface="Times New Roman" panose="02020603050405020304" pitchFamily="18" charset="0"/>
              </a:rPr>
              <a:t>or</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i="0" dirty="0">
                <a:solidFill>
                  <a:srgbClr val="000000"/>
                </a:solidFill>
                <a:effectLst/>
                <a:latin typeface="Times New Roman" panose="02020603050405020304" pitchFamily="18" charset="0"/>
                <a:cs typeface="Times New Roman" panose="02020603050405020304" pitchFamily="18" charset="0"/>
              </a:rPr>
              <a:t>neutral wire </a:t>
            </a:r>
            <a:r>
              <a:rPr lang="en-US" sz="2400" b="0" i="0" dirty="0">
                <a:solidFill>
                  <a:srgbClr val="000000"/>
                </a:solidFill>
                <a:effectLst/>
                <a:latin typeface="Times New Roman" panose="02020603050405020304" pitchFamily="18" charset="0"/>
                <a:cs typeface="Times New Roman" panose="02020603050405020304" pitchFamily="18" charset="0"/>
              </a:rPr>
              <a:t>without having to do any high voltage electrical work.</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30072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3.1.19"/>
  <p:tag name="AS_OS" val="Unix 5.13.0.1022"/>
  <p:tag name="AS_RELEASE_DATE" val="2021.04.14"/>
  <p:tag name="AS_TITLE" val="Aspose.Slides for .NET Standard 2.0"/>
  <p:tag name="AS_VERSION" val="21.4"/>
</p:tagLst>
</file>

<file path=ppt/theme/_rels/theme3.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Arial"/>
        <a:cs typeface="Arial"/>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a:cs typeface="Arial"/>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Arial"/>
        <a:cs typeface="Arial"/>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Arial"/>
        <a:cs typeface="Arial"/>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758</Words>
  <Application>Microsoft Office PowerPoint</Application>
  <PresentationFormat>Widescreen</PresentationFormat>
  <Paragraphs>88</Paragraphs>
  <Slides>15</Slides>
  <Notes>0</Notes>
  <HiddenSlides>0</HiddenSlides>
  <MMClips>1</MMClip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Office Theme</vt:lpstr>
      <vt:lpstr>Slice</vt:lpstr>
      <vt:lpstr>Flow</vt:lpstr>
      <vt:lpstr>IoT Based Electricity Energy Meter using   ESP32 &amp; Blynk </vt:lpstr>
      <vt:lpstr>Objective of the Project :</vt:lpstr>
      <vt:lpstr>ABSTRACT:</vt:lpstr>
      <vt:lpstr>BLOCK DIAGRAM :</vt:lpstr>
      <vt:lpstr>Hardware Equipment :</vt:lpstr>
      <vt:lpstr>SOFTWARE TOOLS:</vt:lpstr>
      <vt:lpstr>ESP32 Board</vt:lpstr>
      <vt:lpstr>ZMPT101B AC Single Phase                  Voltage Sensor</vt:lpstr>
      <vt:lpstr>SCT-013 Current Sensor </vt:lpstr>
      <vt:lpstr>Implemented Prototype with Blynk App on smartphone </vt:lpstr>
      <vt:lpstr>Serial Monitor Results</vt:lpstr>
      <vt:lpstr>    Results </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Elevator  Controlled using 89c51 Microcontroller</dc:title>
  <dc:creator>Lenovo</dc:creator>
  <cp:lastModifiedBy>ABDUL SATTAR</cp:lastModifiedBy>
  <cp:revision>264</cp:revision>
  <cp:lastPrinted>2022-04-27T18:10:00Z</cp:lastPrinted>
  <dcterms:created xsi:type="dcterms:W3CDTF">2022-04-27T18:10:00Z</dcterms:created>
  <dcterms:modified xsi:type="dcterms:W3CDTF">2022-10-18T12:53:59Z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D945DEA77C6742B48C7CB3721D6C6C9F</vt:lpwstr>
  </property>
  <property fmtid="{D5CDD505-2E9C-101B-9397-08002B2CF9AE}" pid="3" name="KSOProductBuildVer">
    <vt:lpwstr>1033-11.2.0.11254</vt:lpwstr>
  </property>
</Properties>
</file>